
<file path=[Content_Types].xml><?xml version="1.0" encoding="utf-8"?>
<Types xmlns="http://schemas.openxmlformats.org/package/2006/content-types">
  <Default Extension="fntdata" ContentType="application/x-fontdata"/>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Adobe Garamond Pro Bold" panose="02020702060506020403" charset="0"/>
      <p:bold r:id="rId30"/>
      <p:boldItalic r:id="rId31"/>
    </p:embeddedFont>
    <p:embeddedFont>
      <p:font typeface="Calibri" panose="020F050202020403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7792B0-1ADF-4B67-9479-5FA2A27F25AC}" v="82" dt="2023-06-19T05:05:01.159"/>
  </p1510:revLst>
</p1510:revInfo>
</file>

<file path=ppt/tableStyles.xml><?xml version="1.0" encoding="utf-8"?>
<a:tblStyleLst xmlns:a="http://schemas.openxmlformats.org/drawingml/2006/main" def="{095165C9-75F7-456F-AA41-5BE87634AF51}">
  <a:tblStyle styleId="{095165C9-75F7-456F-AA41-5BE87634AF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52" autoAdjust="0"/>
  </p:normalViewPr>
  <p:slideViewPr>
    <p:cSldViewPr snapToGrid="0">
      <p:cViewPr varScale="1">
        <p:scale>
          <a:sx n="126" d="100"/>
          <a:sy n="126" d="100"/>
        </p:scale>
        <p:origin x="11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Hsien Chen" userId="S::f08921a05@g.ntu.edu.tw::0256148e-aa96-4944-832f-29a3305a2121" providerId="AD" clId="Web-{A07792B0-1ADF-4B67-9479-5FA2A27F25AC}"/>
    <pc:docChg chg="addSld delSld modSld">
      <pc:chgData name="Yi-Hsien Chen" userId="S::f08921a05@g.ntu.edu.tw::0256148e-aa96-4944-832f-29a3305a2121" providerId="AD" clId="Web-{A07792B0-1ADF-4B67-9479-5FA2A27F25AC}" dt="2023-06-19T05:04:58.925" v="49" actId="20577"/>
      <pc:docMkLst>
        <pc:docMk/>
      </pc:docMkLst>
      <pc:sldChg chg="modSp">
        <pc:chgData name="Yi-Hsien Chen" userId="S::f08921a05@g.ntu.edu.tw::0256148e-aa96-4944-832f-29a3305a2121" providerId="AD" clId="Web-{A07792B0-1ADF-4B67-9479-5FA2A27F25AC}" dt="2023-06-19T05:04:58.925" v="49" actId="20577"/>
        <pc:sldMkLst>
          <pc:docMk/>
          <pc:sldMk cId="0" sldId="280"/>
        </pc:sldMkLst>
        <pc:spChg chg="mod">
          <ac:chgData name="Yi-Hsien Chen" userId="S::f08921a05@g.ntu.edu.tw::0256148e-aa96-4944-832f-29a3305a2121" providerId="AD" clId="Web-{A07792B0-1ADF-4B67-9479-5FA2A27F25AC}" dt="2023-06-19T05:04:58.925" v="49" actId="20577"/>
          <ac:spMkLst>
            <pc:docMk/>
            <pc:sldMk cId="0" sldId="280"/>
            <ac:spMk id="7" creationId="{9258C957-9A07-40E8-82FD-2BBF1EBF4111}"/>
          </ac:spMkLst>
        </pc:spChg>
      </pc:sldChg>
      <pc:sldChg chg="modSp add replId">
        <pc:chgData name="Yi-Hsien Chen" userId="S::f08921a05@g.ntu.edu.tw::0256148e-aa96-4944-832f-29a3305a2121" providerId="AD" clId="Web-{A07792B0-1ADF-4B67-9479-5FA2A27F25AC}" dt="2023-06-19T05:03:59.954" v="15" actId="20577"/>
        <pc:sldMkLst>
          <pc:docMk/>
          <pc:sldMk cId="357007674" sldId="282"/>
        </pc:sldMkLst>
        <pc:spChg chg="mod">
          <ac:chgData name="Yi-Hsien Chen" userId="S::f08921a05@g.ntu.edu.tw::0256148e-aa96-4944-832f-29a3305a2121" providerId="AD" clId="Web-{A07792B0-1ADF-4B67-9479-5FA2A27F25AC}" dt="2023-06-19T05:03:59.954" v="15" actId="20577"/>
          <ac:spMkLst>
            <pc:docMk/>
            <pc:sldMk cId="357007674" sldId="282"/>
            <ac:spMk id="7" creationId="{9258C957-9A07-40E8-82FD-2BBF1EBF4111}"/>
          </ac:spMkLst>
        </pc:spChg>
        <pc:spChg chg="mod">
          <ac:chgData name="Yi-Hsien Chen" userId="S::f08921a05@g.ntu.edu.tw::0256148e-aa96-4944-832f-29a3305a2121" providerId="AD" clId="Web-{A07792B0-1ADF-4B67-9479-5FA2A27F25AC}" dt="2023-06-19T05:03:57.579" v="12" actId="20577"/>
          <ac:spMkLst>
            <pc:docMk/>
            <pc:sldMk cId="357007674" sldId="282"/>
            <ac:spMk id="259" creationId="{00000000-0000-0000-0000-000000000000}"/>
          </ac:spMkLst>
        </pc:spChg>
      </pc:sldChg>
      <pc:sldChg chg="new del">
        <pc:chgData name="Yi-Hsien Chen" userId="S::f08921a05@g.ntu.edu.tw::0256148e-aa96-4944-832f-29a3305a2121" providerId="AD" clId="Web-{A07792B0-1ADF-4B67-9479-5FA2A27F25AC}" dt="2023-06-19T05:03:30.454" v="1"/>
        <pc:sldMkLst>
          <pc:docMk/>
          <pc:sldMk cId="1694967683"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大家好，我們這組要報告的內容是優化</a:t>
            </a:r>
            <a:r>
              <a:rPr lang="en-US" altLang="zh-TW" dirty="0"/>
              <a:t>Join</a:t>
            </a:r>
            <a:r>
              <a:rPr lang="zh-TW" altLang="en-US" dirty="0"/>
              <a:t>的處理效率適用於所有的</a:t>
            </a:r>
            <a:r>
              <a:rPr lang="en-US" altLang="zh-TW" dirty="0" err="1"/>
              <a:t>mysql</a:t>
            </a:r>
            <a:r>
              <a:rPr lang="zh-TW" altLang="en-US" dirty="0"/>
              <a:t>版本</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b8675918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b8675918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2875" lvl="0" indent="0" algn="l" rtl="0">
              <a:spcBef>
                <a:spcPts val="0"/>
              </a:spcBef>
              <a:spcAft>
                <a:spcPts val="0"/>
              </a:spcAft>
              <a:buClr>
                <a:srgbClr val="15171A"/>
              </a:buClr>
              <a:buSzPts val="1350"/>
              <a:buFont typeface="Georgia"/>
              <a:buNone/>
            </a:pPr>
            <a:r>
              <a:rPr lang="zh-TW" altLang="en-US" sz="1350" dirty="0">
                <a:solidFill>
                  <a:srgbClr val="15171A"/>
                </a:solidFill>
                <a:highlight>
                  <a:srgbClr val="FFFFFF"/>
                </a:highlight>
                <a:latin typeface="Georgia"/>
                <a:ea typeface="Georgia"/>
                <a:cs typeface="Georgia"/>
                <a:sym typeface="Georgia"/>
              </a:rPr>
              <a:t>隨著</a:t>
            </a:r>
            <a:r>
              <a:rPr lang="en-US" altLang="zh-TW" sz="1350" dirty="0" err="1">
                <a:solidFill>
                  <a:srgbClr val="15171A"/>
                </a:solidFill>
                <a:highlight>
                  <a:srgbClr val="FFFFFF"/>
                </a:highlight>
                <a:latin typeface="Georgia"/>
                <a:ea typeface="Georgia"/>
                <a:cs typeface="Georgia"/>
                <a:sym typeface="Georgia"/>
              </a:rPr>
              <a:t>sql</a:t>
            </a:r>
            <a:r>
              <a:rPr lang="zh-TW" altLang="en-US" sz="1350" dirty="0">
                <a:solidFill>
                  <a:srgbClr val="15171A"/>
                </a:solidFill>
                <a:highlight>
                  <a:srgbClr val="FFFFFF"/>
                </a:highlight>
                <a:latin typeface="Georgia"/>
                <a:ea typeface="Georgia"/>
                <a:cs typeface="Georgia"/>
                <a:sym typeface="Georgia"/>
              </a:rPr>
              <a:t>技術的發展其他</a:t>
            </a:r>
            <a:r>
              <a:rPr lang="en-US" altLang="zh-TW" sz="1350" dirty="0">
                <a:solidFill>
                  <a:srgbClr val="15171A"/>
                </a:solidFill>
                <a:highlight>
                  <a:srgbClr val="FFFFFF"/>
                </a:highlight>
                <a:latin typeface="Georgia"/>
                <a:ea typeface="Georgia"/>
                <a:cs typeface="Georgia"/>
                <a:sym typeface="Georgia"/>
              </a:rPr>
              <a:t>DBMS</a:t>
            </a:r>
            <a:r>
              <a:rPr lang="zh-TW" altLang="en-US" sz="1350" dirty="0">
                <a:solidFill>
                  <a:srgbClr val="15171A"/>
                </a:solidFill>
                <a:highlight>
                  <a:srgbClr val="FFFFFF"/>
                </a:highlight>
                <a:latin typeface="Georgia"/>
                <a:ea typeface="Georgia"/>
                <a:cs typeface="Georgia"/>
                <a:sym typeface="Georgia"/>
              </a:rPr>
              <a:t>開始推出效率更好的</a:t>
            </a:r>
            <a:r>
              <a:rPr lang="en-US" altLang="zh-TW" sz="1350" dirty="0">
                <a:solidFill>
                  <a:srgbClr val="15171A"/>
                </a:solidFill>
                <a:highlight>
                  <a:srgbClr val="FFFFFF"/>
                </a:highlight>
                <a:latin typeface="Georgia"/>
                <a:ea typeface="Georgia"/>
                <a:cs typeface="Georgia"/>
                <a:sym typeface="Georgia"/>
              </a:rPr>
              <a:t>join</a:t>
            </a:r>
            <a:r>
              <a:rPr lang="zh-TW" altLang="en-US" sz="1350" dirty="0">
                <a:solidFill>
                  <a:srgbClr val="15171A"/>
                </a:solidFill>
                <a:highlight>
                  <a:srgbClr val="FFFFFF"/>
                </a:highlight>
                <a:latin typeface="Georgia"/>
                <a:ea typeface="Georgia"/>
                <a:cs typeface="Georgia"/>
                <a:sym typeface="Georgia"/>
              </a:rPr>
              <a:t>算法，</a:t>
            </a:r>
            <a:r>
              <a:rPr lang="en-US" altLang="zh-TW" sz="1350" dirty="0">
                <a:solidFill>
                  <a:srgbClr val="15171A"/>
                </a:solidFill>
                <a:highlight>
                  <a:srgbClr val="FFFFFF"/>
                </a:highlight>
                <a:latin typeface="Georgia"/>
                <a:ea typeface="Georgia"/>
                <a:cs typeface="Georgia"/>
                <a:sym typeface="Georgia"/>
              </a:rPr>
              <a:t>MYSQL</a:t>
            </a:r>
            <a:r>
              <a:rPr lang="zh-TW" altLang="en-US" sz="1350" dirty="0">
                <a:solidFill>
                  <a:srgbClr val="15171A"/>
                </a:solidFill>
                <a:highlight>
                  <a:srgbClr val="FFFFFF"/>
                </a:highlight>
                <a:latin typeface="Georgia"/>
                <a:ea typeface="Georgia"/>
                <a:cs typeface="Georgia"/>
                <a:sym typeface="Georgia"/>
              </a:rPr>
              <a:t>也在新的版本中加入</a:t>
            </a:r>
            <a:r>
              <a:rPr lang="zh-TW" altLang="zh-TW" sz="3600" dirty="0"/>
              <a:t>Sort-Merge Join</a:t>
            </a:r>
            <a:endParaRPr sz="1350" dirty="0">
              <a:solidFill>
                <a:srgbClr val="15171A"/>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b8675918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4b8675918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3600" dirty="0"/>
              <a:t>Hash Join</a:t>
            </a:r>
            <a:r>
              <a:rPr lang="zh-TW" altLang="en-US" sz="3600" dirty="0"/>
              <a:t> 也是新加入</a:t>
            </a:r>
            <a:r>
              <a:rPr lang="en-US" altLang="zh-TW" sz="3600" dirty="0"/>
              <a:t>join</a:t>
            </a:r>
            <a:r>
              <a:rPr lang="zh-TW" altLang="en-US" sz="3600" dirty="0"/>
              <a:t>算法，主要是處理沒有排序的資料。</a:t>
            </a:r>
            <a:endParaRPr lang="en-US" altLang="zh-TW" sz="1350" dirty="0">
              <a:solidFill>
                <a:srgbClr val="15171A"/>
              </a:solidFill>
              <a:highlight>
                <a:srgbClr val="FFFFFF"/>
              </a:highlight>
              <a:latin typeface="Georgia"/>
              <a:ea typeface="Georgia"/>
              <a:cs typeface="Georgia"/>
              <a:sym typeface="Georgia"/>
            </a:endParaRPr>
          </a:p>
          <a:p>
            <a:pPr marL="0" lvl="0" indent="0" algn="l" rtl="0">
              <a:spcBef>
                <a:spcPts val="0"/>
              </a:spcBef>
              <a:spcAft>
                <a:spcPts val="0"/>
              </a:spcAft>
              <a:buNone/>
            </a:pPr>
            <a:endParaRPr lang="en-US" altLang="zh-TW" sz="1350" dirty="0">
              <a:solidFill>
                <a:srgbClr val="15171A"/>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bafb659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bafb659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000" dirty="0">
                <a:solidFill>
                  <a:srgbClr val="292929"/>
                </a:solidFill>
                <a:highlight>
                  <a:srgbClr val="FFFFFF"/>
                </a:highlight>
              </a:rPr>
              <a:t>Broad Cast Join </a:t>
            </a:r>
            <a:r>
              <a:rPr lang="zh-TW" altLang="en-US" sz="1000" dirty="0">
                <a:solidFill>
                  <a:srgbClr val="292929"/>
                </a:solidFill>
                <a:highlight>
                  <a:srgbClr val="FFFFFF"/>
                </a:highlight>
              </a:rPr>
              <a:t>是一種分散式處理</a:t>
            </a:r>
            <a:r>
              <a:rPr lang="en-US" altLang="zh-TW" sz="1000" dirty="0">
                <a:solidFill>
                  <a:srgbClr val="292929"/>
                </a:solidFill>
                <a:highlight>
                  <a:srgbClr val="FFFFFF"/>
                </a:highlight>
              </a:rPr>
              <a:t>Join</a:t>
            </a:r>
            <a:r>
              <a:rPr lang="zh-TW" altLang="en-US" sz="1000" dirty="0">
                <a:solidFill>
                  <a:srgbClr val="292929"/>
                </a:solidFill>
                <a:highlight>
                  <a:srgbClr val="FFFFFF"/>
                </a:highlight>
              </a:rPr>
              <a:t>的方式，執行過程中會將大表切分成小部分再與小表做</a:t>
            </a:r>
            <a:r>
              <a:rPr lang="en-US" altLang="zh-TW" sz="1000" dirty="0">
                <a:solidFill>
                  <a:srgbClr val="292929"/>
                </a:solidFill>
                <a:highlight>
                  <a:srgbClr val="FFFFFF"/>
                </a:highlight>
              </a:rPr>
              <a:t>Join</a:t>
            </a:r>
            <a:r>
              <a:rPr lang="zh-TW" altLang="en-US" sz="1000" dirty="0">
                <a:solidFill>
                  <a:srgbClr val="292929"/>
                </a:solidFill>
                <a:highlight>
                  <a:srgbClr val="FFFFFF"/>
                </a:highlight>
              </a:rPr>
              <a:t>，這個過程全部都在內存中進行所以可以降低讀取記憶體所耗的時間。</a:t>
            </a:r>
            <a:endParaRPr lang="en-US" altLang="zh-TW" sz="1000" dirty="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bafb659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bafb659d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000" dirty="0">
                <a:solidFill>
                  <a:srgbClr val="292929"/>
                </a:solidFill>
                <a:highlight>
                  <a:srgbClr val="FFFFFF"/>
                </a:highlight>
                <a:latin typeface="Georgia"/>
                <a:ea typeface="Georgia"/>
                <a:cs typeface="Georgia"/>
                <a:sym typeface="Georgia"/>
              </a:rPr>
              <a:t>broadcast hash join</a:t>
            </a:r>
            <a:r>
              <a:rPr lang="zh-TW" altLang="en-US" sz="1000" dirty="0">
                <a:solidFill>
                  <a:srgbClr val="292929"/>
                </a:solidFill>
                <a:highlight>
                  <a:srgbClr val="FFFFFF"/>
                </a:highlight>
                <a:latin typeface="Georgia"/>
                <a:ea typeface="Georgia"/>
                <a:cs typeface="Georgia"/>
                <a:sym typeface="Georgia"/>
              </a:rPr>
              <a:t>使用與前一頁一樣的切分大資料的方式，搭配</a:t>
            </a:r>
            <a:r>
              <a:rPr lang="en-US" altLang="zh-TW" sz="1000" dirty="0">
                <a:solidFill>
                  <a:srgbClr val="292929"/>
                </a:solidFill>
                <a:highlight>
                  <a:srgbClr val="FFFFFF"/>
                </a:highlight>
                <a:latin typeface="Georgia"/>
                <a:ea typeface="Georgia"/>
                <a:cs typeface="Georgia"/>
                <a:sym typeface="Georgia"/>
              </a:rPr>
              <a:t>hash-join</a:t>
            </a:r>
            <a:r>
              <a:rPr lang="zh-TW" altLang="en-US" sz="1000" dirty="0">
                <a:solidFill>
                  <a:srgbClr val="292929"/>
                </a:solidFill>
                <a:highlight>
                  <a:srgbClr val="FFFFFF"/>
                </a:highlight>
                <a:latin typeface="Georgia"/>
                <a:ea typeface="Georgia"/>
                <a:cs typeface="Georgia"/>
                <a:sym typeface="Georgia"/>
              </a:rPr>
              <a:t>達到更好的處理效率</a:t>
            </a:r>
            <a:endParaRPr lang="en-US" altLang="zh-TW" sz="1000" dirty="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2acd078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d2acd078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Calibri"/>
              <a:buChar char="●"/>
            </a:pPr>
            <a:r>
              <a:rPr lang="zh-TW" altLang="zh-TW" sz="1200" dirty="0">
                <a:solidFill>
                  <a:schemeClr val="dk1"/>
                </a:solidFill>
                <a:latin typeface="Calibri"/>
                <a:ea typeface="Calibri"/>
                <a:cs typeface="Calibri"/>
                <a:sym typeface="Calibri"/>
              </a:rPr>
              <a:t>Microsoft SQL Server</a:t>
            </a:r>
            <a:r>
              <a:rPr lang="zh-TW" altLang="en-US" sz="1200" dirty="0">
                <a:solidFill>
                  <a:schemeClr val="dk1"/>
                </a:solidFill>
                <a:latin typeface="Calibri"/>
                <a:ea typeface="Calibri"/>
                <a:cs typeface="Calibri"/>
                <a:sym typeface="Calibri"/>
              </a:rPr>
              <a:t>推出的自式應調節</a:t>
            </a:r>
            <a:r>
              <a:rPr lang="en-US" altLang="zh-TW" sz="1200" dirty="0">
                <a:solidFill>
                  <a:schemeClr val="dk1"/>
                </a:solidFill>
                <a:latin typeface="Calibri"/>
                <a:ea typeface="Calibri"/>
                <a:cs typeface="Calibri"/>
                <a:sym typeface="Calibri"/>
              </a:rPr>
              <a:t>Join</a:t>
            </a:r>
            <a:r>
              <a:rPr lang="zh-TW" altLang="en-US" sz="1200" dirty="0">
                <a:solidFill>
                  <a:schemeClr val="dk1"/>
                </a:solidFill>
                <a:latin typeface="Calibri"/>
                <a:ea typeface="Calibri"/>
                <a:cs typeface="Calibri"/>
                <a:sym typeface="Calibri"/>
              </a:rPr>
              <a:t>，它會根據</a:t>
            </a:r>
            <a:r>
              <a:rPr lang="en-US" altLang="zh-TW" sz="1200" dirty="0">
                <a:solidFill>
                  <a:schemeClr val="dk1"/>
                </a:solidFill>
                <a:latin typeface="Calibri"/>
                <a:ea typeface="Calibri"/>
                <a:cs typeface="Calibri"/>
                <a:sym typeface="Calibri"/>
              </a:rPr>
              <a:t>table</a:t>
            </a:r>
            <a:r>
              <a:rPr lang="zh-TW" altLang="en-US" sz="1200" dirty="0">
                <a:solidFill>
                  <a:schemeClr val="dk1"/>
                </a:solidFill>
                <a:latin typeface="Calibri"/>
                <a:ea typeface="Calibri"/>
                <a:cs typeface="Calibri"/>
                <a:sym typeface="Calibri"/>
              </a:rPr>
              <a:t>的大小自動決定要使用</a:t>
            </a:r>
            <a:r>
              <a:rPr lang="en-US" altLang="zh-TW" sz="1200" dirty="0">
                <a:solidFill>
                  <a:schemeClr val="dk1"/>
                </a:solidFill>
                <a:latin typeface="Calibri"/>
                <a:ea typeface="Calibri"/>
                <a:cs typeface="Calibri"/>
                <a:sym typeface="Calibri"/>
              </a:rPr>
              <a:t>hash join</a:t>
            </a:r>
            <a:r>
              <a:rPr lang="zh-TW" altLang="en-US" sz="1200" dirty="0">
                <a:solidFill>
                  <a:schemeClr val="dk1"/>
                </a:solidFill>
                <a:latin typeface="Calibri"/>
                <a:ea typeface="Calibri"/>
                <a:cs typeface="Calibri"/>
                <a:sym typeface="Calibri"/>
              </a:rPr>
              <a:t>或是</a:t>
            </a:r>
            <a:r>
              <a:rPr lang="en-US" altLang="zh-TW" sz="1200" dirty="0">
                <a:solidFill>
                  <a:schemeClr val="dk1"/>
                </a:solidFill>
                <a:latin typeface="Calibri"/>
                <a:ea typeface="Calibri"/>
                <a:cs typeface="Calibri"/>
                <a:sym typeface="Calibri"/>
              </a:rPr>
              <a:t>nest join</a:t>
            </a:r>
            <a:r>
              <a:rPr lang="zh-TW" altLang="en-US" sz="1200" dirty="0">
                <a:solidFill>
                  <a:schemeClr val="dk1"/>
                </a:solidFill>
                <a:latin typeface="Calibri"/>
                <a:ea typeface="Calibri"/>
                <a:cs typeface="Calibri"/>
                <a:sym typeface="Calibri"/>
              </a:rPr>
              <a:t>，那為什麼要要切換模式呢，看到下一頁</a:t>
            </a:r>
            <a:endParaRPr lang="en-US" altLang="zh-TW"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d2acd07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d2acd07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會發現</a:t>
            </a:r>
            <a:r>
              <a:rPr lang="en-US" altLang="zh-TW" dirty="0"/>
              <a:t>hash join</a:t>
            </a:r>
            <a:r>
              <a:rPr lang="zh-TW" altLang="en-US" dirty="0"/>
              <a:t>在資料集較大時才有節省時間的效果，反而在資料集較小的情況下</a:t>
            </a:r>
            <a:r>
              <a:rPr lang="en-US" altLang="zh-TW" dirty="0"/>
              <a:t>nest loop join </a:t>
            </a:r>
            <a:r>
              <a:rPr lang="zh-TW" altLang="en-US" dirty="0"/>
              <a:t>能更節省處理時間。</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b8675918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b8675918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比較不同型態</a:t>
            </a:r>
            <a:r>
              <a:rPr lang="en-US" altLang="zh-TW" dirty="0"/>
              <a:t>join</a:t>
            </a:r>
            <a:r>
              <a:rPr lang="zh-TW" altLang="en-US" dirty="0"/>
              <a:t>所花的時間會發現，新型態的</a:t>
            </a:r>
            <a:r>
              <a:rPr lang="en-US" altLang="zh-TW" dirty="0"/>
              <a:t>join</a:t>
            </a:r>
            <a:r>
              <a:rPr lang="zh-TW" altLang="en-US" dirty="0"/>
              <a:t>技術可以透過資料切分、排序等手段加速處理過程，不過新的</a:t>
            </a:r>
            <a:r>
              <a:rPr lang="en-US" altLang="zh-TW" dirty="0"/>
              <a:t>Join</a:t>
            </a:r>
            <a:r>
              <a:rPr lang="zh-TW" altLang="en-US" dirty="0"/>
              <a:t>沒辦法適用於所有情況與所有版本的</a:t>
            </a:r>
            <a:r>
              <a:rPr lang="en-US" altLang="zh-TW" dirty="0" err="1"/>
              <a:t>mysql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6a93a10d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6a93a10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統整完傳統與新形態的</a:t>
            </a:r>
            <a:r>
              <a:rPr lang="en-US" altLang="zh-TW" dirty="0"/>
              <a:t>join</a:t>
            </a:r>
            <a:r>
              <a:rPr lang="zh-TW" altLang="en-US" dirty="0"/>
              <a:t>算法。接下來說明我們提升效率的方法，我們的目的是去優化</a:t>
            </a:r>
            <a:r>
              <a:rPr lang="en-US" altLang="zh-TW" dirty="0"/>
              <a:t>join</a:t>
            </a:r>
            <a:r>
              <a:rPr lang="zh-TW" altLang="en-US" dirty="0"/>
              <a:t>算法，並且適用於所有版本的</a:t>
            </a:r>
            <a:r>
              <a:rPr lang="en-US" altLang="zh-TW" dirty="0"/>
              <a:t>MYSQL</a:t>
            </a:r>
            <a:r>
              <a:rPr lang="zh-TW" altLang="en-US" dirty="0"/>
              <a:t>，透過挑出必要的</a:t>
            </a:r>
            <a:r>
              <a:rPr lang="zh-TW" altLang="zh-TW" dirty="0"/>
              <a:t>attributes</a:t>
            </a:r>
            <a:r>
              <a:rPr lang="zh-TW" altLang="en-US" dirty="0"/>
              <a:t>，比對特定的</a:t>
            </a:r>
            <a:r>
              <a:rPr lang="zh-TW" altLang="zh-TW" dirty="0"/>
              <a:t>attributes</a:t>
            </a:r>
            <a:r>
              <a:rPr lang="zh-TW" altLang="en-US" dirty="0"/>
              <a:t>產生</a:t>
            </a:r>
            <a:r>
              <a:rPr lang="en-US" altLang="zh-TW" dirty="0"/>
              <a:t>ID</a:t>
            </a:r>
            <a:r>
              <a:rPr lang="zh-TW" altLang="en-US" dirty="0"/>
              <a:t>建立紅黑樹來增加</a:t>
            </a:r>
            <a:r>
              <a:rPr lang="zh-TW" altLang="zh-TW" dirty="0"/>
              <a:t>match</a:t>
            </a:r>
            <a:r>
              <a:rPr lang="zh-TW" altLang="en-US" dirty="0"/>
              <a:t>的速度，這樣可以避免複製過多不必要的資訊做資料比對。</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f1979563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f197956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這一步是提取我們在三個表中需比對的</a:t>
            </a:r>
            <a:r>
              <a:rPr lang="zh-TW" altLang="zh-TW" dirty="0"/>
              <a:t>Attributes</a:t>
            </a:r>
            <a:r>
              <a:rPr lang="zh-TW" altLang="en-US" dirty="0"/>
              <a:t>，並比對</a:t>
            </a:r>
            <a:r>
              <a:rPr lang="en-US" altLang="zh-TW" dirty="0"/>
              <a:t>ID</a:t>
            </a:r>
            <a:r>
              <a:rPr lang="zh-TW" altLang="en-US" dirty="0"/>
              <a:t>的程式碼</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f1979563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f1979563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首先這邊分別列出需要用到的</a:t>
            </a:r>
            <a:r>
              <a:rPr lang="en-US" altLang="zh-TW" dirty="0"/>
              <a:t>attribute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5c6e0ee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5c6e0ee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在SQL會使用JOIN來取出兩個table相交集的資訊，圖中可以看到根據使用者的需求有不同語法</a:t>
            </a:r>
            <a:endParaRPr/>
          </a:p>
          <a:p>
            <a:pPr marL="0" lvl="0" indent="0" algn="l" rtl="0">
              <a:spcBef>
                <a:spcPts val="0"/>
              </a:spcBef>
              <a:spcAft>
                <a:spcPts val="0"/>
              </a:spcAft>
              <a:buNone/>
            </a:pPr>
            <a:r>
              <a:rPr lang="zh-TW"/>
              <a:t>但當使用者要做兩個以上table的交集，就必須以繁瑣的JOIN語法進行處理</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f1979563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4f1979563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在選取需要用的</a:t>
            </a:r>
            <a:r>
              <a:rPr lang="zh-TW" altLang="zh-TW" dirty="0"/>
              <a:t>attributes</a:t>
            </a:r>
            <a:r>
              <a:rPr lang="zh-TW" altLang="en-US" dirty="0"/>
              <a:t>後，先對</a:t>
            </a:r>
            <a:r>
              <a:rPr lang="zh-TW" altLang="zh-TW" dirty="0"/>
              <a:t>samples</a:t>
            </a:r>
            <a:r>
              <a:rPr lang="zh-TW" altLang="en-US" dirty="0"/>
              <a:t> </a:t>
            </a:r>
            <a:r>
              <a:rPr lang="en-US" altLang="zh-TW" dirty="0"/>
              <a:t>table</a:t>
            </a:r>
            <a:r>
              <a:rPr lang="zh-TW" altLang="en-US" dirty="0"/>
              <a:t>每個</a:t>
            </a:r>
            <a:r>
              <a:rPr lang="en-US" altLang="zh-TW" dirty="0"/>
              <a:t>row</a:t>
            </a:r>
            <a:r>
              <a:rPr lang="zh-TW" altLang="en-US" dirty="0"/>
              <a:t>的資料是否有效。再來選取</a:t>
            </a:r>
            <a:r>
              <a:rPr lang="zh-TW" altLang="zh-TW" dirty="0"/>
              <a:t>r2_func</a:t>
            </a:r>
            <a:r>
              <a:rPr lang="en-US" altLang="zh-TW" dirty="0"/>
              <a:t> table </a:t>
            </a:r>
            <a:r>
              <a:rPr lang="zh-TW" altLang="en-US" dirty="0"/>
              <a:t>與 </a:t>
            </a:r>
            <a:r>
              <a:rPr lang="zh-TW" altLang="zh-TW" dirty="0"/>
              <a:t>samples</a:t>
            </a:r>
            <a:r>
              <a:rPr lang="zh-TW" altLang="en-US" dirty="0"/>
              <a:t> </a:t>
            </a:r>
            <a:r>
              <a:rPr lang="en-US" altLang="zh-TW" dirty="0"/>
              <a:t>table</a:t>
            </a:r>
            <a:r>
              <a:rPr lang="zh-TW" altLang="en-US" dirty="0"/>
              <a:t> 做</a:t>
            </a:r>
            <a:r>
              <a:rPr lang="en-US" altLang="zh-TW" dirty="0"/>
              <a:t>join </a:t>
            </a:r>
            <a:r>
              <a:rPr lang="zh-TW" altLang="en-US" dirty="0"/>
              <a:t>在對第三個</a:t>
            </a:r>
            <a:r>
              <a:rPr lang="en-US" altLang="zh-TW" dirty="0" err="1"/>
              <a:t>ida_fuction</a:t>
            </a:r>
            <a:r>
              <a:rPr lang="zh-TW" altLang="en-US" dirty="0"/>
              <a:t>做</a:t>
            </a:r>
            <a:r>
              <a:rPr lang="en-US" altLang="zh-TW" dirty="0"/>
              <a:t>join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f1979563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f1979563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但如果直接用原本</a:t>
            </a:r>
            <a:r>
              <a:rPr lang="en-US" altLang="zh-TW" dirty="0" err="1"/>
              <a:t>mysql</a:t>
            </a:r>
            <a:r>
              <a:rPr lang="zh-TW" altLang="en-US" dirty="0"/>
              <a:t>的方式進行</a:t>
            </a:r>
            <a:r>
              <a:rPr lang="en-US" altLang="zh-TW" dirty="0"/>
              <a:t>join</a:t>
            </a:r>
            <a:r>
              <a:rPr lang="zh-TW" altLang="en-US" dirty="0"/>
              <a:t>會花掉太多時間，所需花的時間是三個表</a:t>
            </a:r>
            <a:r>
              <a:rPr lang="en-US" altLang="zh-TW" dirty="0"/>
              <a:t>row</a:t>
            </a:r>
            <a:r>
              <a:rPr lang="zh-TW" altLang="en-US" dirty="0"/>
              <a:t>的長度相乘，顯然沒有效率。所以我們比對</a:t>
            </a:r>
            <a:r>
              <a:rPr lang="zh-TW" altLang="zh-TW" dirty="0"/>
              <a:t>Samples.ID</a:t>
            </a:r>
            <a:r>
              <a:rPr lang="zh-TW" altLang="en-US" dirty="0"/>
              <a:t>與</a:t>
            </a:r>
            <a:r>
              <a:rPr lang="zh-TW" altLang="zh-TW" dirty="0"/>
              <a:t> r2_func.SID</a:t>
            </a:r>
            <a:r>
              <a:rPr lang="zh-TW" altLang="en-US" dirty="0"/>
              <a:t>去建立紅黑樹，接下來</a:t>
            </a:r>
            <a:r>
              <a:rPr lang="zh-TW" altLang="zh-TW" dirty="0"/>
              <a:t>r2_func</a:t>
            </a:r>
            <a:r>
              <a:rPr lang="zh-TW" altLang="en-US" dirty="0"/>
              <a:t>再透過</a:t>
            </a:r>
            <a:r>
              <a:rPr lang="en-US" altLang="zh-TW" dirty="0"/>
              <a:t>SID</a:t>
            </a:r>
            <a:r>
              <a:rPr lang="zh-TW" altLang="en-US" dirty="0"/>
              <a:t>去比對解果是否正確，正確連接對應的</a:t>
            </a:r>
            <a:r>
              <a:rPr lang="en-US" altLang="zh-TW" dirty="0"/>
              <a:t>table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f1979563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f1979563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使用比對</a:t>
            </a:r>
            <a:r>
              <a:rPr lang="en-US" altLang="zh-TW" dirty="0"/>
              <a:t>ID</a:t>
            </a:r>
            <a:r>
              <a:rPr lang="zh-TW" altLang="en-US" dirty="0"/>
              <a:t>這個方法大幅減少再做</a:t>
            </a:r>
            <a:r>
              <a:rPr lang="en-US" altLang="zh-TW" dirty="0"/>
              <a:t>join</a:t>
            </a:r>
            <a:r>
              <a:rPr lang="zh-TW" altLang="en-US" dirty="0"/>
              <a:t>時大量複製資料所產生的空間浪費，最後我們可以透過配對的</a:t>
            </a:r>
            <a:r>
              <a:rPr lang="en-US" altLang="zh-TW" dirty="0"/>
              <a:t>ID</a:t>
            </a:r>
            <a:r>
              <a:rPr lang="zh-TW" altLang="en-US" dirty="0"/>
              <a:t>連接三個</a:t>
            </a:r>
            <a:r>
              <a:rPr lang="en-US" altLang="zh-TW" dirty="0"/>
              <a:t>table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f1979563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f1979563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使用我們的方法在這個資料庫中資料庫，雖然我們沒有辦法顯著的減少記憶體的使用空間，但如果有更多</a:t>
            </a:r>
            <a:r>
              <a:rPr lang="en-US" altLang="zh-TW" dirty="0"/>
              <a:t>row</a:t>
            </a:r>
            <a:r>
              <a:rPr lang="zh-TW" altLang="en-US" dirty="0"/>
              <a:t>的資料庫或是使用更複雜的</a:t>
            </a:r>
            <a:r>
              <a:rPr lang="en-US" altLang="zh-TW" dirty="0"/>
              <a:t>join</a:t>
            </a:r>
            <a:r>
              <a:rPr lang="zh-TW" altLang="en-US" dirty="0"/>
              <a:t>減少記憶體的使用空間會有更顯著的提升。</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f1979563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f1979563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經過我們優化後處理同比資料時間能從</a:t>
            </a:r>
            <a:r>
              <a:rPr lang="en-US" altLang="zh-TW" dirty="0"/>
              <a:t>10</a:t>
            </a:r>
            <a:r>
              <a:rPr lang="zh-TW" altLang="en-US" dirty="0"/>
              <a:t>分鐘降到</a:t>
            </a:r>
            <a:r>
              <a:rPr lang="en-US" altLang="zh-TW" dirty="0"/>
              <a:t>4</a:t>
            </a:r>
            <a:r>
              <a:rPr lang="zh-TW" altLang="en-US" dirty="0"/>
              <a:t>分鐘左右，儲存空間也可以減少大約</a:t>
            </a:r>
            <a:r>
              <a:rPr lang="en-US" altLang="zh-TW" dirty="0"/>
              <a:t>25G</a:t>
            </a:r>
            <a:r>
              <a:rPr lang="zh-TW" altLang="en-US" dirty="0"/>
              <a:t>的儲存空間。</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58e54e70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58e54e70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最後是工作分配表</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謝謝大家</a:t>
            </a:r>
          </a:p>
        </p:txBody>
      </p:sp>
    </p:spTree>
    <p:extLst>
      <p:ext uri="{BB962C8B-B14F-4D97-AF65-F5344CB8AC3E}">
        <p14:creationId xmlns:p14="http://schemas.microsoft.com/office/powerpoint/2010/main" val="411410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58e54e70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58e54e70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最後是工作分配表</a:t>
            </a:r>
            <a:endParaRPr dirty="0"/>
          </a:p>
        </p:txBody>
      </p:sp>
    </p:spTree>
    <p:extLst>
      <p:ext uri="{BB962C8B-B14F-4D97-AF65-F5344CB8AC3E}">
        <p14:creationId xmlns:p14="http://schemas.microsoft.com/office/powerpoint/2010/main" val="2498773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25c6e0eef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25c6e0eef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舉個例子</a:t>
            </a:r>
            <a:endParaRPr dirty="0"/>
          </a:p>
          <a:p>
            <a:pPr marL="0" lvl="0" indent="0" algn="l" rtl="0">
              <a:spcBef>
                <a:spcPts val="0"/>
              </a:spcBef>
              <a:spcAft>
                <a:spcPts val="0"/>
              </a:spcAft>
              <a:buNone/>
            </a:pPr>
            <a:r>
              <a:rPr lang="zh-TW" dirty="0"/>
              <a:t>假設今天手上有三個記錄不同網頁在一段時間內接收到的函數table</a:t>
            </a:r>
            <a:endParaRPr dirty="0"/>
          </a:p>
          <a:p>
            <a:pPr marL="0" lvl="0" indent="0" algn="l" rtl="0">
              <a:spcBef>
                <a:spcPts val="0"/>
              </a:spcBef>
              <a:spcAft>
                <a:spcPts val="0"/>
              </a:spcAft>
              <a:buNone/>
            </a:pPr>
            <a:r>
              <a:rPr lang="zh-TW" dirty="0"/>
              <a:t>且每個table內有不同的column，唯一共通的就是這些函數的function ID</a:t>
            </a:r>
            <a:endParaRPr dirty="0"/>
          </a:p>
          <a:p>
            <a:pPr marL="0" lvl="0" indent="0" algn="l" rtl="0">
              <a:spcBef>
                <a:spcPts val="0"/>
              </a:spcBef>
              <a:spcAft>
                <a:spcPts val="0"/>
              </a:spcAft>
              <a:buNone/>
            </a:pPr>
            <a:r>
              <a:rPr lang="zh-TW" dirty="0"/>
              <a:t>假設今天我們想知道r2_function table有哪些是和sample function</a:t>
            </a:r>
            <a:r>
              <a:rPr lang="zh-TW" altLang="en-US" dirty="0"/>
              <a:t>且</a:t>
            </a:r>
            <a:r>
              <a:rPr lang="en-US" altLang="zh-TW" dirty="0" err="1"/>
              <a:t>ida</a:t>
            </a:r>
            <a:r>
              <a:rPr lang="zh-TW" altLang="en-US" dirty="0"/>
              <a:t> </a:t>
            </a:r>
            <a:r>
              <a:rPr lang="en-US" altLang="zh-TW" dirty="0"/>
              <a:t>function</a:t>
            </a:r>
            <a:r>
              <a:rPr lang="zh-TW" altLang="en-US" dirty="0"/>
              <a:t>沒有</a:t>
            </a:r>
            <a:r>
              <a:rPr lang="zh-TW" dirty="0"/>
              <a:t>接收到的function，也就是取出venn diagram 中A交集C</a:t>
            </a:r>
            <a:r>
              <a:rPr lang="zh-TW" altLang="en-US" dirty="0"/>
              <a:t>且差級</a:t>
            </a:r>
            <a:r>
              <a:rPr lang="en-US" altLang="zh-TW" dirty="0"/>
              <a:t>B</a:t>
            </a:r>
            <a:r>
              <a:rPr lang="zh-TW" dirty="0"/>
              <a:t>這一塊的tuple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5c6e0eef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5c6e0eef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若以SQL處理，首先我們要以</a:t>
            </a:r>
            <a:r>
              <a:rPr lang="zh-TW" dirty="0">
                <a:solidFill>
                  <a:schemeClr val="dk1"/>
                </a:solidFill>
              </a:rPr>
              <a:t> INNER JOIN</a:t>
            </a:r>
            <a:r>
              <a:rPr lang="zh-TW" dirty="0"/>
              <a:t>求出sample 和 r2_function 的交集</a:t>
            </a:r>
            <a:endParaRPr dirty="0"/>
          </a:p>
          <a:p>
            <a:pPr marL="0" lvl="0" indent="0" algn="l" rtl="0">
              <a:spcBef>
                <a:spcPts val="0"/>
              </a:spcBef>
              <a:spcAft>
                <a:spcPts val="0"/>
              </a:spcAft>
              <a:buNone/>
            </a:pPr>
            <a:r>
              <a:rPr lang="zh-TW" dirty="0"/>
              <a:t>接著以 LEFT JOIN 來排除sample, r2_function 以及第三個table ida_function的交集</a:t>
            </a:r>
            <a:endParaRPr dirty="0"/>
          </a:p>
          <a:p>
            <a:pPr marL="0" lvl="0" indent="0" algn="l" rtl="0">
              <a:spcBef>
                <a:spcPts val="0"/>
              </a:spcBef>
              <a:spcAft>
                <a:spcPts val="0"/>
              </a:spcAft>
              <a:buNone/>
            </a:pPr>
            <a:r>
              <a:rPr lang="zh-TW" dirty="0"/>
              <a:t>在整個過程中，SQL其實會將所有的column 資訊拿來做c</a:t>
            </a:r>
            <a:r>
              <a:rPr lang="en-US" altLang="zh-TW" dirty="0"/>
              <a:t>ross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5c6e0ee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5c6e0ee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altLang="en-US" sz="1000" dirty="0">
                <a:solidFill>
                  <a:schemeClr val="dk1"/>
                </a:solidFill>
              </a:rPr>
              <a:t>在做</a:t>
            </a:r>
            <a:r>
              <a:rPr lang="en-US" altLang="zh-TW" sz="1000" dirty="0">
                <a:solidFill>
                  <a:schemeClr val="dk1"/>
                </a:solidFill>
              </a:rPr>
              <a:t>Join</a:t>
            </a:r>
            <a:r>
              <a:rPr lang="zh-TW" altLang="en-US" sz="1000" dirty="0">
                <a:solidFill>
                  <a:schemeClr val="dk1"/>
                </a:solidFill>
              </a:rPr>
              <a:t>的過程中時常會把非必要的</a:t>
            </a:r>
            <a:r>
              <a:rPr lang="zh-TW" altLang="zh-TW" sz="1400" dirty="0">
                <a:solidFill>
                  <a:schemeClr val="dk1"/>
                </a:solidFill>
              </a:rPr>
              <a:t>attributes</a:t>
            </a:r>
            <a:r>
              <a:rPr lang="zh-TW" altLang="en-US" sz="1400" dirty="0">
                <a:solidFill>
                  <a:schemeClr val="dk1"/>
                </a:solidFill>
              </a:rPr>
              <a:t>也複製一次，造成記憶體的浪費與花不必要的時間，所以我們想要找到一個方法來悠化這個問題，並且這個方法可以適用於各個版本的</a:t>
            </a:r>
            <a:r>
              <a:rPr lang="en-US" altLang="zh-TW" sz="1400" dirty="0" err="1">
                <a:solidFill>
                  <a:schemeClr val="dk1"/>
                </a:solidFill>
              </a:rPr>
              <a:t>mysql</a:t>
            </a:r>
            <a:r>
              <a:rPr lang="zh-TW" altLang="en-US" sz="1400" dirty="0">
                <a:solidFill>
                  <a:schemeClr val="dk1"/>
                </a:solidFill>
              </a:rPr>
              <a:t>。</a:t>
            </a:r>
            <a:endParaRPr lang="en-US" altLang="zh-TW" sz="10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b8675918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b867591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zh-TW" altLang="en-US" sz="1800" dirty="0">
                <a:solidFill>
                  <a:srgbClr val="595959"/>
                </a:solidFill>
              </a:rPr>
              <a:t>在進入講解我們的方法前先介紹</a:t>
            </a:r>
            <a:r>
              <a:rPr lang="zh-TW" altLang="zh-TW" sz="4400" b="1" dirty="0"/>
              <a:t>join implementation</a:t>
            </a:r>
            <a:r>
              <a:rPr lang="zh-TW" altLang="en-US" sz="4400" b="1" dirty="0"/>
              <a:t>  </a:t>
            </a:r>
            <a:r>
              <a:rPr lang="zh-TW" altLang="en-US" sz="1800" dirty="0">
                <a:solidFill>
                  <a:srgbClr val="595959"/>
                </a:solidFill>
              </a:rPr>
              <a:t>目前在</a:t>
            </a:r>
            <a:r>
              <a:rPr lang="en-US" altLang="zh-TW" sz="1800" dirty="0">
                <a:solidFill>
                  <a:srgbClr val="595959"/>
                </a:solidFill>
              </a:rPr>
              <a:t>MYSQL</a:t>
            </a:r>
            <a:r>
              <a:rPr lang="zh-TW" altLang="en-US" sz="1800" dirty="0">
                <a:solidFill>
                  <a:srgbClr val="595959"/>
                </a:solidFill>
              </a:rPr>
              <a:t>中，</a:t>
            </a:r>
            <a:r>
              <a:rPr lang="zh-TW" altLang="zh-TW" sz="1800" dirty="0">
                <a:solidFill>
                  <a:srgbClr val="595959"/>
                </a:solidFill>
              </a:rPr>
              <a:t>Nested-Loop Join </a:t>
            </a:r>
            <a:r>
              <a:rPr lang="zh-TW" altLang="en-US" sz="1800" dirty="0">
                <a:solidFill>
                  <a:srgbClr val="595959"/>
                </a:solidFill>
              </a:rPr>
              <a:t>可說是最古老的</a:t>
            </a:r>
            <a:r>
              <a:rPr lang="en-US" altLang="zh-TW" sz="1800" dirty="0">
                <a:solidFill>
                  <a:srgbClr val="595959"/>
                </a:solidFill>
              </a:rPr>
              <a:t>join</a:t>
            </a:r>
            <a:r>
              <a:rPr lang="zh-TW" altLang="en-US" sz="1800" dirty="0">
                <a:solidFill>
                  <a:srgbClr val="595959"/>
                </a:solidFill>
              </a:rPr>
              <a:t>算法，而後出現</a:t>
            </a:r>
            <a:r>
              <a:rPr lang="zh-TW" altLang="en-US" sz="1200" dirty="0">
                <a:solidFill>
                  <a:srgbClr val="1A1A1A"/>
                </a:solidFill>
                <a:highlight>
                  <a:srgbClr val="FFFFFF"/>
                </a:highlight>
                <a:latin typeface="Roboto"/>
                <a:sym typeface="Roboto"/>
              </a:rPr>
              <a:t> </a:t>
            </a:r>
            <a:r>
              <a:rPr lang="zh-TW" altLang="zh-TW" sz="1800" dirty="0">
                <a:solidFill>
                  <a:srgbClr val="595959"/>
                </a:solidFill>
              </a:rPr>
              <a:t>Index </a:t>
            </a:r>
            <a:r>
              <a:rPr lang="zh-TW" altLang="en-US" sz="1800" dirty="0">
                <a:solidFill>
                  <a:srgbClr val="595959"/>
                </a:solidFill>
              </a:rPr>
              <a:t> 和</a:t>
            </a:r>
            <a:r>
              <a:rPr lang="zh-TW" altLang="en-US" sz="1200" dirty="0">
                <a:solidFill>
                  <a:srgbClr val="1A1A1A"/>
                </a:solidFill>
                <a:highlight>
                  <a:srgbClr val="FFFFFF"/>
                </a:highlight>
                <a:latin typeface="Roboto"/>
                <a:sym typeface="Roboto"/>
              </a:rPr>
              <a:t> </a:t>
            </a:r>
            <a:r>
              <a:rPr lang="zh-TW" altLang="zh-TW" sz="1800" dirty="0">
                <a:solidFill>
                  <a:srgbClr val="595959"/>
                </a:solidFill>
              </a:rPr>
              <a:t>Block </a:t>
            </a:r>
            <a:r>
              <a:rPr lang="zh-TW" altLang="en-US" sz="1800" dirty="0">
                <a:solidFill>
                  <a:srgbClr val="595959"/>
                </a:solidFill>
              </a:rPr>
              <a:t>兩種算法。</a:t>
            </a:r>
            <a:r>
              <a:rPr lang="zh-TW" altLang="en-US" sz="1800" dirty="0"/>
              <a:t>從</a:t>
            </a:r>
            <a:r>
              <a:rPr lang="en-US" altLang="zh-TW" sz="1800" dirty="0"/>
              <a:t>MySQL 8.0.2</a:t>
            </a:r>
            <a:r>
              <a:rPr lang="zh-TW" altLang="en-US" sz="1800" dirty="0"/>
              <a:t>版本後廢棄</a:t>
            </a:r>
            <a:r>
              <a:rPr lang="en-US" altLang="zh-TW" sz="1800" dirty="0"/>
              <a:t>Block</a:t>
            </a:r>
            <a:r>
              <a:rPr lang="zh-TW" altLang="en-US" sz="1800" dirty="0"/>
              <a:t>算法，因為</a:t>
            </a:r>
            <a:r>
              <a:rPr lang="en-US" altLang="zh-TW" sz="1800" dirty="0"/>
              <a:t>hash join</a:t>
            </a:r>
            <a:r>
              <a:rPr lang="zh-TW" altLang="en-US" sz="1800" dirty="0"/>
              <a:t>的加入，</a:t>
            </a:r>
            <a:r>
              <a:rPr lang="en-US" altLang="zh-TW" sz="1800" dirty="0"/>
              <a:t> Block</a:t>
            </a:r>
            <a:r>
              <a:rPr lang="zh-TW" altLang="en-US" sz="1800" dirty="0"/>
              <a:t>開始被</a:t>
            </a:r>
            <a:r>
              <a:rPr lang="en-US" altLang="zh-TW" sz="1800" dirty="0"/>
              <a:t>hash join</a:t>
            </a:r>
            <a:r>
              <a:rPr lang="zh-TW" altLang="en-US" sz="1800" dirty="0"/>
              <a:t>取代。不過若是使用舊版本</a:t>
            </a:r>
            <a:r>
              <a:rPr lang="en-US" altLang="zh-TW" sz="1800" dirty="0" err="1"/>
              <a:t>mysql</a:t>
            </a:r>
            <a:r>
              <a:rPr lang="zh-TW" altLang="en-US" sz="1800" dirty="0"/>
              <a:t>依然只有</a:t>
            </a:r>
            <a:r>
              <a:rPr lang="zh-TW" altLang="zh-TW" sz="4400" dirty="0"/>
              <a:t>Nested-Loop Join</a:t>
            </a:r>
            <a:r>
              <a:rPr lang="zh-TW" altLang="en-US" sz="4400" dirty="0"/>
              <a:t>可以使用</a:t>
            </a:r>
            <a:endParaRPr lang="en-US" altLang="zh-TW" sz="1800" dirty="0"/>
          </a:p>
          <a:p>
            <a:pPr marL="0" lvl="0" indent="0" algn="l" rtl="0">
              <a:lnSpc>
                <a:spcPct val="115000"/>
              </a:lnSpc>
              <a:spcBef>
                <a:spcPts val="1200"/>
              </a:spcBef>
              <a:spcAft>
                <a:spcPts val="1200"/>
              </a:spcAft>
              <a:buNone/>
            </a:pPr>
            <a:endParaRPr sz="1200" dirty="0">
              <a:solidFill>
                <a:srgbClr val="1A1A1A"/>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58e54e7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58e54e7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1200" dirty="0">
                <a:solidFill>
                  <a:srgbClr val="1A1A1A"/>
                </a:solidFill>
                <a:highlight>
                  <a:srgbClr val="FFFFFF"/>
                </a:highlight>
                <a:latin typeface="Roboto"/>
                <a:ea typeface="Roboto"/>
                <a:cs typeface="Roboto"/>
                <a:sym typeface="Roboto"/>
              </a:rPr>
              <a:t>從這個動畫可以發現</a:t>
            </a:r>
            <a:r>
              <a:rPr lang="zh-TW" altLang="zh-TW" sz="3200" dirty="0"/>
              <a:t>Simple</a:t>
            </a:r>
            <a:r>
              <a:rPr lang="zh-TW" altLang="en-US" sz="3200" dirty="0"/>
              <a:t> </a:t>
            </a:r>
            <a:r>
              <a:rPr lang="zh-TW" altLang="zh-TW" sz="1200" dirty="0">
                <a:solidFill>
                  <a:srgbClr val="1A1A1A"/>
                </a:solidFill>
                <a:highlight>
                  <a:srgbClr val="FFFFFF"/>
                </a:highlight>
                <a:latin typeface="Roboto"/>
                <a:ea typeface="Roboto"/>
                <a:cs typeface="Roboto"/>
                <a:sym typeface="Roboto"/>
              </a:rPr>
              <a:t>nested loop join</a:t>
            </a:r>
            <a:r>
              <a:rPr lang="zh-TW" altLang="en-US" sz="1200" dirty="0">
                <a:solidFill>
                  <a:srgbClr val="1A1A1A"/>
                </a:solidFill>
                <a:highlight>
                  <a:srgbClr val="FFFFFF"/>
                </a:highlight>
                <a:latin typeface="Roboto"/>
                <a:ea typeface="Roboto"/>
                <a:cs typeface="Roboto"/>
                <a:sym typeface="Roboto"/>
              </a:rPr>
              <a:t>是一個發常沒有效率的</a:t>
            </a:r>
            <a:r>
              <a:rPr lang="en-US" altLang="zh-TW" sz="1200" dirty="0">
                <a:solidFill>
                  <a:srgbClr val="1A1A1A"/>
                </a:solidFill>
                <a:highlight>
                  <a:srgbClr val="FFFFFF"/>
                </a:highlight>
                <a:latin typeface="Roboto"/>
                <a:ea typeface="Roboto"/>
                <a:cs typeface="Roboto"/>
                <a:sym typeface="Roboto"/>
              </a:rPr>
              <a:t>join</a:t>
            </a:r>
            <a:r>
              <a:rPr lang="zh-TW" altLang="en-US" sz="1200" dirty="0">
                <a:solidFill>
                  <a:srgbClr val="1A1A1A"/>
                </a:solidFill>
                <a:highlight>
                  <a:srgbClr val="FFFFFF"/>
                </a:highlight>
                <a:latin typeface="Roboto"/>
                <a:ea typeface="Roboto"/>
                <a:cs typeface="Roboto"/>
                <a:sym typeface="Roboto"/>
              </a:rPr>
              <a:t>算法，處理過程中會掃描所有</a:t>
            </a:r>
            <a:r>
              <a:rPr lang="en-US" altLang="zh-TW" sz="1200" dirty="0">
                <a:solidFill>
                  <a:srgbClr val="1A1A1A"/>
                </a:solidFill>
                <a:highlight>
                  <a:srgbClr val="FFFFFF"/>
                </a:highlight>
                <a:latin typeface="Roboto"/>
                <a:ea typeface="Roboto"/>
                <a:cs typeface="Roboto"/>
                <a:sym typeface="Roboto"/>
              </a:rPr>
              <a:t>outer</a:t>
            </a:r>
            <a:r>
              <a:rPr lang="zh-TW" altLang="en-US" sz="1200" dirty="0">
                <a:solidFill>
                  <a:srgbClr val="1A1A1A"/>
                </a:solidFill>
                <a:highlight>
                  <a:srgbClr val="FFFFFF"/>
                </a:highlight>
                <a:latin typeface="Roboto"/>
                <a:ea typeface="Roboto"/>
                <a:cs typeface="Roboto"/>
                <a:sym typeface="Roboto"/>
              </a:rPr>
              <a:t>與</a:t>
            </a:r>
            <a:r>
              <a:rPr lang="en-US" altLang="zh-TW" sz="1200" dirty="0">
                <a:solidFill>
                  <a:srgbClr val="1A1A1A"/>
                </a:solidFill>
                <a:highlight>
                  <a:srgbClr val="FFFFFF"/>
                </a:highlight>
                <a:latin typeface="Roboto"/>
                <a:ea typeface="Roboto"/>
                <a:cs typeface="Roboto"/>
                <a:sym typeface="Roboto"/>
              </a:rPr>
              <a:t>inner</a:t>
            </a:r>
            <a:r>
              <a:rPr lang="zh-TW" altLang="en-US" sz="1200" dirty="0">
                <a:solidFill>
                  <a:srgbClr val="1A1A1A"/>
                </a:solidFill>
                <a:highlight>
                  <a:srgbClr val="FFFFFF"/>
                </a:highlight>
                <a:latin typeface="Roboto"/>
                <a:ea typeface="Roboto"/>
                <a:cs typeface="Roboto"/>
                <a:sym typeface="Roboto"/>
              </a:rPr>
              <a:t>的所有</a:t>
            </a:r>
            <a:r>
              <a:rPr lang="en-US" altLang="zh-TW" sz="1200" dirty="0">
                <a:solidFill>
                  <a:srgbClr val="1A1A1A"/>
                </a:solidFill>
                <a:highlight>
                  <a:srgbClr val="FFFFFF"/>
                </a:highlight>
                <a:latin typeface="Roboto"/>
                <a:ea typeface="Roboto"/>
                <a:cs typeface="Roboto"/>
                <a:sym typeface="Roboto"/>
              </a:rPr>
              <a:t>row</a:t>
            </a:r>
            <a:r>
              <a:rPr lang="zh-TW" altLang="en-US" sz="1200" dirty="0">
                <a:solidFill>
                  <a:srgbClr val="1A1A1A"/>
                </a:solidFill>
                <a:highlight>
                  <a:srgbClr val="FFFFFF"/>
                </a:highlight>
                <a:latin typeface="Roboto"/>
                <a:ea typeface="Roboto"/>
                <a:cs typeface="Roboto"/>
                <a:sym typeface="Roboto"/>
              </a:rPr>
              <a:t>，導致提取一堆不須要的資料</a:t>
            </a:r>
            <a:endParaRPr lang="en-US" altLang="zh-TW"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US" altLang="zh-TW" sz="1200" dirty="0">
              <a:solidFill>
                <a:srgbClr val="1A1A1A"/>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58e54e7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58e54e70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1A1A1A"/>
                </a:solidFill>
                <a:highlight>
                  <a:srgbClr val="FFFFFF"/>
                </a:highlight>
                <a:latin typeface="Roboto"/>
                <a:ea typeface="Roboto"/>
                <a:cs typeface="Roboto"/>
                <a:sym typeface="Roboto"/>
              </a:rPr>
              <a:t>為了解決前述方法過度掃描的問題，</a:t>
            </a:r>
            <a:r>
              <a:rPr lang="zh-TW" altLang="zh-TW" sz="3200" dirty="0"/>
              <a:t>Index Nested-Loop Join</a:t>
            </a:r>
            <a:r>
              <a:rPr lang="zh-TW" altLang="en-US" sz="3200" dirty="0"/>
              <a:t>會將</a:t>
            </a:r>
            <a:r>
              <a:rPr lang="en-US" altLang="zh-TW" sz="3200" dirty="0"/>
              <a:t>inner table </a:t>
            </a:r>
            <a:r>
              <a:rPr lang="zh-TW" altLang="en-US" sz="3200" dirty="0"/>
              <a:t>先進行排序減少與要整張標都需掃描問題。</a:t>
            </a:r>
            <a:endParaRPr lang="en-US" altLang="zh-TW" sz="3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58e54e70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258e54e70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zh-TW" dirty="0"/>
              <a:t>BNLJ在SNLJ的基礎上使用了join buffer，會提前讀取Inner Loop所需要的</a:t>
            </a:r>
            <a:r>
              <a:rPr lang="zh-TW" altLang="en-US" dirty="0"/>
              <a:t> </a:t>
            </a:r>
            <a:r>
              <a:rPr lang="zh-TW" altLang="zh-TW" dirty="0"/>
              <a:t>記錄到buffer中，以提高Inner Loop的效率。</a:t>
            </a:r>
            <a:endParaRPr lang="en-US" altLang="zh-TW"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gi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83675" y="1158043"/>
            <a:ext cx="8776649"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3600" b="0" i="0" dirty="0">
                <a:solidFill>
                  <a:srgbClr val="101518"/>
                </a:solidFill>
                <a:effectLst/>
                <a:latin typeface="Adobe Garamond Pro Bold" panose="02020702060506020403" pitchFamily="18" charset="0"/>
              </a:rPr>
              <a:t>Optimize</a:t>
            </a:r>
            <a:r>
              <a:rPr lang="zh-TW" altLang="en-US" sz="3600" b="0" i="0" dirty="0">
                <a:solidFill>
                  <a:srgbClr val="101518"/>
                </a:solidFill>
                <a:effectLst/>
                <a:latin typeface="Adobe Garamond Pro Bold" panose="02020702060506020403" pitchFamily="18" charset="0"/>
              </a:rPr>
              <a:t> </a:t>
            </a:r>
            <a:r>
              <a:rPr lang="en-US" altLang="zh-TW" sz="3600" dirty="0">
                <a:solidFill>
                  <a:srgbClr val="101518"/>
                </a:solidFill>
                <a:latin typeface="Adobe Garamond Pro Bold" panose="02020702060506020403" pitchFamily="18" charset="0"/>
              </a:rPr>
              <a:t>J</a:t>
            </a:r>
            <a:r>
              <a:rPr lang="en-US" altLang="zh-TW" sz="3600" b="0" i="0" dirty="0">
                <a:solidFill>
                  <a:srgbClr val="101518"/>
                </a:solidFill>
                <a:effectLst/>
                <a:latin typeface="Adobe Garamond Pro Bold" panose="02020702060506020403" pitchFamily="18" charset="0"/>
              </a:rPr>
              <a:t>oin Implementation</a:t>
            </a:r>
            <a:r>
              <a:rPr lang="zh-TW" altLang="en-US" sz="3600" b="0" i="0" dirty="0">
                <a:solidFill>
                  <a:srgbClr val="101518"/>
                </a:solidFill>
                <a:effectLst/>
                <a:latin typeface="Adobe Garamond Pro Bold" panose="02020702060506020403" pitchFamily="18" charset="0"/>
              </a:rPr>
              <a:t> </a:t>
            </a:r>
            <a:r>
              <a:rPr lang="en-US" altLang="zh-TW" sz="3600" dirty="0">
                <a:solidFill>
                  <a:srgbClr val="101518"/>
                </a:solidFill>
                <a:latin typeface="Adobe Garamond Pro Bold" panose="02020702060506020403" pitchFamily="18" charset="0"/>
              </a:rPr>
              <a:t>for </a:t>
            </a:r>
            <a:br>
              <a:rPr lang="en-US" altLang="zh-TW" sz="3600" dirty="0">
                <a:solidFill>
                  <a:srgbClr val="101518"/>
                </a:solidFill>
                <a:latin typeface="Adobe Garamond Pro Bold" panose="02020702060506020403" pitchFamily="18" charset="0"/>
              </a:rPr>
            </a:br>
            <a:r>
              <a:rPr lang="en-US" altLang="zh-TW" sz="3600" dirty="0">
                <a:solidFill>
                  <a:srgbClr val="101518"/>
                </a:solidFill>
                <a:latin typeface="Adobe Garamond Pro Bold" panose="02020702060506020403" pitchFamily="18" charset="0"/>
              </a:rPr>
              <a:t>All Version</a:t>
            </a:r>
            <a:r>
              <a:rPr lang="en-US" altLang="zh-TW" sz="3600" b="0" i="0" dirty="0">
                <a:solidFill>
                  <a:srgbClr val="101518"/>
                </a:solidFill>
                <a:effectLst/>
                <a:latin typeface="Adobe Garamond Pro Bold" panose="02020702060506020403" pitchFamily="18" charset="0"/>
              </a:rPr>
              <a:t> of MySQL</a:t>
            </a:r>
            <a:r>
              <a:rPr lang="zh-TW" altLang="en-US" sz="3600" b="0" i="0" dirty="0">
                <a:solidFill>
                  <a:srgbClr val="101518"/>
                </a:solidFill>
                <a:effectLst/>
                <a:latin typeface="Adobe Garamond Pro Bold" panose="02020702060506020403" pitchFamily="18" charset="0"/>
              </a:rPr>
              <a:t> </a:t>
            </a:r>
            <a:endParaRPr sz="3600" dirty="0">
              <a:latin typeface="Adobe Garamond Pro Bold" panose="02020702060506020403" pitchFamily="18" charset="0"/>
            </a:endParaRPr>
          </a:p>
        </p:txBody>
      </p:sp>
      <p:sp>
        <p:nvSpPr>
          <p:cNvPr id="55" name="Google Shape;55;p13"/>
          <p:cNvSpPr txBox="1">
            <a:spLocks noGrp="1"/>
          </p:cNvSpPr>
          <p:nvPr>
            <p:ph type="subTitle" idx="1"/>
          </p:nvPr>
        </p:nvSpPr>
        <p:spPr>
          <a:xfrm>
            <a:off x="3380904" y="2714874"/>
            <a:ext cx="3043750" cy="1642459"/>
          </a:xfrm>
          <a:prstGeom prst="rect">
            <a:avLst/>
          </a:prstGeom>
        </p:spPr>
        <p:txBody>
          <a:bodyPr spcFirstLastPara="1" wrap="square" lIns="91425" tIns="91425" rIns="91425" bIns="91425" anchor="t" anchorCtr="0">
            <a:normAutofit fontScale="25000" lnSpcReduction="20000"/>
          </a:bodyPr>
          <a:lstStyle/>
          <a:p>
            <a:pPr marL="0" lvl="0" indent="0" algn="l" rtl="0">
              <a:lnSpc>
                <a:spcPct val="170000"/>
              </a:lnSpc>
              <a:spcBef>
                <a:spcPts val="0"/>
              </a:spcBef>
              <a:spcAft>
                <a:spcPts val="0"/>
              </a:spcAft>
              <a:buNone/>
            </a:pPr>
            <a:r>
              <a:rPr lang="en-US" altLang="zh-TW" sz="5600" dirty="0">
                <a:latin typeface="Adobe Garamond Pro Bold" panose="02020702060506020403" pitchFamily="18" charset="0"/>
              </a:rPr>
              <a:t>Group 5 :</a:t>
            </a:r>
          </a:p>
          <a:p>
            <a:pPr marL="0" lvl="0" indent="0" algn="l" rtl="0">
              <a:lnSpc>
                <a:spcPct val="170000"/>
              </a:lnSpc>
              <a:spcBef>
                <a:spcPts val="0"/>
              </a:spcBef>
              <a:spcAft>
                <a:spcPts val="0"/>
              </a:spcAft>
              <a:buNone/>
            </a:pPr>
            <a:r>
              <a:rPr lang="zh-TW" altLang="en-US" sz="5600" dirty="0">
                <a:latin typeface="Adobe Garamond Pro Bold" panose="02020702060506020403" pitchFamily="18" charset="0"/>
              </a:rPr>
              <a:t>陳憶賢 </a:t>
            </a:r>
            <a:r>
              <a:rPr lang="en-US" altLang="zh-TW" sz="5600" dirty="0">
                <a:latin typeface="Adobe Garamond Pro Bold" panose="02020702060506020403" pitchFamily="18" charset="0"/>
              </a:rPr>
              <a:t>(</a:t>
            </a:r>
            <a:r>
              <a:rPr lang="en-US" sz="5600" dirty="0">
                <a:latin typeface="Adobe Garamond Pro Bold" panose="02020702060506020403" pitchFamily="18" charset="0"/>
              </a:rPr>
              <a:t>YI-HSIEN CHEN)</a:t>
            </a:r>
          </a:p>
          <a:p>
            <a:pPr marL="0" lvl="0" indent="0" algn="l" rtl="0">
              <a:lnSpc>
                <a:spcPct val="170000"/>
              </a:lnSpc>
              <a:spcBef>
                <a:spcPts val="0"/>
              </a:spcBef>
              <a:spcAft>
                <a:spcPts val="0"/>
              </a:spcAft>
              <a:buNone/>
            </a:pPr>
            <a:r>
              <a:rPr lang="zh-TW" altLang="en-US" sz="5600" dirty="0">
                <a:latin typeface="Adobe Garamond Pro Bold" panose="02020702060506020403" pitchFamily="18" charset="0"/>
              </a:rPr>
              <a:t>陳品瑄 </a:t>
            </a:r>
            <a:r>
              <a:rPr lang="en-US" altLang="zh-TW" sz="5600" dirty="0">
                <a:latin typeface="Adobe Garamond Pro Bold" panose="02020702060506020403" pitchFamily="18" charset="0"/>
              </a:rPr>
              <a:t>(</a:t>
            </a:r>
            <a:r>
              <a:rPr lang="en-US" sz="5600" dirty="0">
                <a:latin typeface="Adobe Garamond Pro Bold" panose="02020702060506020403" pitchFamily="18" charset="0"/>
              </a:rPr>
              <a:t>PIN-XUAN CHEN)</a:t>
            </a:r>
            <a:br>
              <a:rPr lang="en-US" sz="5600" dirty="0">
                <a:latin typeface="Adobe Garamond Pro Bold" panose="02020702060506020403" pitchFamily="18" charset="0"/>
              </a:rPr>
            </a:br>
            <a:r>
              <a:rPr lang="zh-TW" altLang="en-US" sz="5600" dirty="0">
                <a:latin typeface="Adobe Garamond Pro Bold" panose="02020702060506020403" pitchFamily="18" charset="0"/>
              </a:rPr>
              <a:t>黃尹姿 </a:t>
            </a:r>
            <a:r>
              <a:rPr lang="en-US" altLang="zh-TW" sz="5600" dirty="0">
                <a:latin typeface="Adobe Garamond Pro Bold" panose="02020702060506020403" pitchFamily="18" charset="0"/>
              </a:rPr>
              <a:t>(</a:t>
            </a:r>
            <a:r>
              <a:rPr lang="en-US" sz="5600" dirty="0">
                <a:latin typeface="Adobe Garamond Pro Bold" panose="02020702060506020403" pitchFamily="18" charset="0"/>
              </a:rPr>
              <a:t>HUANG YIN TZU)  </a:t>
            </a:r>
          </a:p>
          <a:p>
            <a:pPr marL="0" lvl="0" indent="0" algn="l" rtl="0">
              <a:lnSpc>
                <a:spcPct val="170000"/>
              </a:lnSpc>
              <a:spcBef>
                <a:spcPts val="0"/>
              </a:spcBef>
              <a:spcAft>
                <a:spcPts val="0"/>
              </a:spcAft>
              <a:buNone/>
            </a:pPr>
            <a:r>
              <a:rPr lang="zh-TW" altLang="en-US" sz="5600" dirty="0">
                <a:latin typeface="Adobe Garamond Pro Bold" panose="02020702060506020403" pitchFamily="18" charset="0"/>
              </a:rPr>
              <a:t>莊惠文 </a:t>
            </a:r>
            <a:r>
              <a:rPr lang="en-US" altLang="zh-TW" sz="5600" dirty="0">
                <a:latin typeface="Adobe Garamond Pro Bold" panose="02020702060506020403" pitchFamily="18" charset="0"/>
              </a:rPr>
              <a:t>(</a:t>
            </a:r>
            <a:r>
              <a:rPr lang="en-US" sz="5600" dirty="0">
                <a:latin typeface="Adobe Garamond Pro Bold" panose="02020702060506020403" pitchFamily="18" charset="0"/>
              </a:rPr>
              <a:t>CHUANG HUI WEN)</a:t>
            </a:r>
            <a:br>
              <a:rPr lang="en-US" sz="5600" dirty="0">
                <a:latin typeface="Adobe Garamond Pro Bold" panose="02020702060506020403" pitchFamily="18" charset="0"/>
              </a:rPr>
            </a:br>
            <a:r>
              <a:rPr lang="zh-TW" altLang="en-US" sz="5600" dirty="0">
                <a:latin typeface="Adobe Garamond Pro Bold" panose="02020702060506020403" pitchFamily="18" charset="0"/>
              </a:rPr>
              <a:t>劉易霖 </a:t>
            </a:r>
            <a:r>
              <a:rPr lang="en-US" altLang="zh-TW" sz="5600" dirty="0">
                <a:latin typeface="Adobe Garamond Pro Bold" panose="02020702060506020403" pitchFamily="18" charset="0"/>
              </a:rPr>
              <a:t>(</a:t>
            </a:r>
            <a:r>
              <a:rPr lang="en-US" sz="5600" dirty="0">
                <a:latin typeface="Adobe Garamond Pro Bold" panose="02020702060506020403" pitchFamily="18" charset="0"/>
              </a:rPr>
              <a:t>LIU, YIH-LIN)</a:t>
            </a:r>
            <a:br>
              <a:rPr lang="en-US" dirty="0"/>
            </a:br>
            <a:endParaRPr dirty="0"/>
          </a:p>
        </p:txBody>
      </p:sp>
      <p:pic>
        <p:nvPicPr>
          <p:cNvPr id="9" name="音訊 8">
            <a:hlinkClick r:id="" action="ppaction://media"/>
            <a:extLst>
              <a:ext uri="{FF2B5EF4-FFF2-40B4-BE49-F238E27FC236}">
                <a16:creationId xmlns:a16="http://schemas.microsoft.com/office/drawing/2014/main" id="{E60180D5-2B37-4CA7-B894-E794F2EA0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85"/>
    </mc:Choice>
    <mc:Fallback xmlns="">
      <p:transition spd="slow" advTm="9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Sort-Merge Join - O(M + N)</a:t>
            </a:r>
            <a:endParaRPr b="1" dirty="0"/>
          </a:p>
          <a:p>
            <a:pPr marL="0" lvl="0" indent="0" algn="l" rtl="0">
              <a:spcBef>
                <a:spcPts val="0"/>
              </a:spcBef>
              <a:spcAft>
                <a:spcPts val="0"/>
              </a:spcAft>
              <a:buNone/>
            </a:pPr>
            <a:endParaRPr dirty="0"/>
          </a:p>
        </p:txBody>
      </p:sp>
      <p:pic>
        <p:nvPicPr>
          <p:cNvPr id="131" name="Google Shape;131;p22"/>
          <p:cNvPicPr preferRelativeResize="0"/>
          <p:nvPr/>
        </p:nvPicPr>
        <p:blipFill>
          <a:blip r:embed="rId5">
            <a:alphaModFix/>
          </a:blip>
          <a:stretch>
            <a:fillRect/>
          </a:stretch>
        </p:blipFill>
        <p:spPr>
          <a:xfrm>
            <a:off x="152400" y="1170125"/>
            <a:ext cx="8839200" cy="3463557"/>
          </a:xfrm>
          <a:prstGeom prst="rect">
            <a:avLst/>
          </a:prstGeom>
          <a:noFill/>
          <a:ln>
            <a:noFill/>
          </a:ln>
        </p:spPr>
      </p:pic>
      <p:pic>
        <p:nvPicPr>
          <p:cNvPr id="3" name="音訊 2">
            <a:hlinkClick r:id="" action="ppaction://media"/>
            <a:extLst>
              <a:ext uri="{FF2B5EF4-FFF2-40B4-BE49-F238E27FC236}">
                <a16:creationId xmlns:a16="http://schemas.microsoft.com/office/drawing/2014/main" id="{DEA90A15-CCD3-4884-9715-972ADB71CC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55"/>
    </mc:Choice>
    <mc:Fallback xmlns="">
      <p:transition spd="slow" advTm="10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Hash Join - O(M + N)</a:t>
            </a:r>
            <a:endParaRPr b="1" dirty="0"/>
          </a:p>
          <a:p>
            <a:pPr marL="0" lvl="0" indent="0" algn="l" rtl="0">
              <a:spcBef>
                <a:spcPts val="0"/>
              </a:spcBef>
              <a:spcAft>
                <a:spcPts val="0"/>
              </a:spcAft>
              <a:buNone/>
            </a:pPr>
            <a:endParaRPr dirty="0"/>
          </a:p>
        </p:txBody>
      </p:sp>
      <p:pic>
        <p:nvPicPr>
          <p:cNvPr id="137" name="Google Shape;137;p23"/>
          <p:cNvPicPr preferRelativeResize="0"/>
          <p:nvPr/>
        </p:nvPicPr>
        <p:blipFill rotWithShape="1">
          <a:blip r:embed="rId5">
            <a:alphaModFix/>
          </a:blip>
          <a:srcRect t="21519"/>
          <a:stretch/>
        </p:blipFill>
        <p:spPr>
          <a:xfrm>
            <a:off x="1479450" y="1174850"/>
            <a:ext cx="6185100" cy="3968651"/>
          </a:xfrm>
          <a:prstGeom prst="rect">
            <a:avLst/>
          </a:prstGeom>
          <a:noFill/>
          <a:ln>
            <a:noFill/>
          </a:ln>
        </p:spPr>
      </p:pic>
      <p:pic>
        <p:nvPicPr>
          <p:cNvPr id="138" name="Google Shape;138;p23"/>
          <p:cNvPicPr preferRelativeResize="0"/>
          <p:nvPr/>
        </p:nvPicPr>
        <p:blipFill>
          <a:blip r:embed="rId5">
            <a:alphaModFix/>
          </a:blip>
          <a:stretch>
            <a:fillRect/>
          </a:stretch>
        </p:blipFill>
        <p:spPr>
          <a:xfrm>
            <a:off x="9502950" y="1017725"/>
            <a:ext cx="5046361" cy="4125776"/>
          </a:xfrm>
          <a:prstGeom prst="rect">
            <a:avLst/>
          </a:prstGeom>
          <a:noFill/>
          <a:ln>
            <a:noFill/>
          </a:ln>
        </p:spPr>
      </p:pic>
      <p:pic>
        <p:nvPicPr>
          <p:cNvPr id="3" name="音訊 2">
            <a:hlinkClick r:id="" action="ppaction://media"/>
            <a:extLst>
              <a:ext uri="{FF2B5EF4-FFF2-40B4-BE49-F238E27FC236}">
                <a16:creationId xmlns:a16="http://schemas.microsoft.com/office/drawing/2014/main" id="{BE377EF6-774D-4BAE-B8FF-C791FF638C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59"/>
    </mc:Choice>
    <mc:Fallback xmlns="">
      <p:transition spd="slow" advTm="6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390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000"/>
              <a:buFont typeface="Arial"/>
              <a:buNone/>
            </a:pPr>
            <a:r>
              <a:rPr lang="zh-TW" sz="2750" b="1" dirty="0">
                <a:solidFill>
                  <a:srgbClr val="292929"/>
                </a:solidFill>
                <a:highlight>
                  <a:srgbClr val="FFFFFF"/>
                </a:highlight>
              </a:rPr>
              <a:t>Broad Cast Join :</a:t>
            </a:r>
            <a:endParaRPr sz="2750" b="1" dirty="0">
              <a:solidFill>
                <a:srgbClr val="292929"/>
              </a:solidFill>
              <a:highlight>
                <a:srgbClr val="FFFFFF"/>
              </a:highlight>
            </a:endParaRPr>
          </a:p>
          <a:p>
            <a:pPr marL="0" lvl="0" indent="0" algn="l" rtl="0">
              <a:spcBef>
                <a:spcPts val="0"/>
              </a:spcBef>
              <a:spcAft>
                <a:spcPts val="0"/>
              </a:spcAft>
              <a:buClr>
                <a:schemeClr val="dk1"/>
              </a:buClr>
              <a:buSzPct val="41509"/>
              <a:buFont typeface="Arial"/>
              <a:buNone/>
            </a:pPr>
            <a:endParaRPr sz="2650" b="1" dirty="0">
              <a:solidFill>
                <a:srgbClr val="24292E"/>
              </a:solidFill>
              <a:highlight>
                <a:srgbClr val="FFFFFF"/>
              </a:highlight>
            </a:endParaRPr>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pic>
        <p:nvPicPr>
          <p:cNvPr id="144" name="Google Shape;144;p24"/>
          <p:cNvPicPr preferRelativeResize="0"/>
          <p:nvPr/>
        </p:nvPicPr>
        <p:blipFill>
          <a:blip r:embed="rId5">
            <a:alphaModFix/>
          </a:blip>
          <a:stretch>
            <a:fillRect/>
          </a:stretch>
        </p:blipFill>
        <p:spPr>
          <a:xfrm>
            <a:off x="399413" y="1295701"/>
            <a:ext cx="8345177" cy="3034026"/>
          </a:xfrm>
          <a:prstGeom prst="rect">
            <a:avLst/>
          </a:prstGeom>
          <a:noFill/>
          <a:ln>
            <a:noFill/>
          </a:ln>
        </p:spPr>
      </p:pic>
      <p:pic>
        <p:nvPicPr>
          <p:cNvPr id="2" name="音訊 1">
            <a:hlinkClick r:id="" action="ppaction://media"/>
            <a:extLst>
              <a:ext uri="{FF2B5EF4-FFF2-40B4-BE49-F238E27FC236}">
                <a16:creationId xmlns:a16="http://schemas.microsoft.com/office/drawing/2014/main" id="{6DEA5FAF-0FDA-40AF-A367-1CD1EED132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39"/>
    </mc:Choice>
    <mc:Fallback xmlns="">
      <p:transition spd="slow" advTm="1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83650"/>
            <a:ext cx="8520600" cy="367500"/>
          </a:xfrm>
          <a:prstGeom prst="rect">
            <a:avLst/>
          </a:prstGeom>
        </p:spPr>
        <p:txBody>
          <a:bodyPr spcFirstLastPara="1" wrap="square" lIns="91425" tIns="91425" rIns="91425" bIns="91425" anchor="t" anchorCtr="0">
            <a:normAutofit fontScale="90000"/>
          </a:bodyPr>
          <a:lstStyle/>
          <a:p>
            <a:pPr marL="0" lvl="0" indent="0" algn="l" rtl="0">
              <a:lnSpc>
                <a:spcPct val="125000"/>
              </a:lnSpc>
              <a:spcBef>
                <a:spcPts val="1800"/>
              </a:spcBef>
              <a:spcAft>
                <a:spcPts val="0"/>
              </a:spcAft>
              <a:buClr>
                <a:schemeClr val="dk1"/>
              </a:buClr>
              <a:buSzPct val="40000"/>
              <a:buFont typeface="Arial"/>
              <a:buNone/>
            </a:pPr>
            <a:r>
              <a:rPr lang="zh-TW" sz="2750" b="1" dirty="0">
                <a:solidFill>
                  <a:srgbClr val="24292E"/>
                </a:solidFill>
                <a:highlight>
                  <a:srgbClr val="FFFFFF"/>
                </a:highlight>
              </a:rPr>
              <a:t>BroadCast Hash Join</a:t>
            </a:r>
            <a:endParaRPr sz="2750" b="1" dirty="0">
              <a:solidFill>
                <a:srgbClr val="24292E"/>
              </a:solidFill>
              <a:highlight>
                <a:srgbClr val="FFFFFF"/>
              </a:highlight>
            </a:endParaRPr>
          </a:p>
          <a:p>
            <a:pPr marL="0" lvl="0" indent="0" algn="l" rtl="0">
              <a:spcBef>
                <a:spcPts val="1200"/>
              </a:spcBef>
              <a:spcAft>
                <a:spcPts val="0"/>
              </a:spcAft>
              <a:buNone/>
            </a:pPr>
            <a:endParaRPr b="1" dirty="0"/>
          </a:p>
        </p:txBody>
      </p:sp>
      <p:pic>
        <p:nvPicPr>
          <p:cNvPr id="150" name="Google Shape;150;p25"/>
          <p:cNvPicPr preferRelativeResize="0"/>
          <p:nvPr/>
        </p:nvPicPr>
        <p:blipFill>
          <a:blip r:embed="rId5">
            <a:alphaModFix/>
          </a:blip>
          <a:stretch>
            <a:fillRect/>
          </a:stretch>
        </p:blipFill>
        <p:spPr>
          <a:xfrm>
            <a:off x="1563550" y="1055125"/>
            <a:ext cx="6442434" cy="3820975"/>
          </a:xfrm>
          <a:prstGeom prst="rect">
            <a:avLst/>
          </a:prstGeom>
          <a:noFill/>
          <a:ln>
            <a:noFill/>
          </a:ln>
        </p:spPr>
      </p:pic>
      <p:sp>
        <p:nvSpPr>
          <p:cNvPr id="151" name="Google Shape;151;p25"/>
          <p:cNvSpPr/>
          <p:nvPr/>
        </p:nvSpPr>
        <p:spPr>
          <a:xfrm>
            <a:off x="1041675" y="959550"/>
            <a:ext cx="2139600" cy="36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F7F7F8"/>
              </a:highlight>
            </a:endParaRPr>
          </a:p>
        </p:txBody>
      </p:sp>
      <p:pic>
        <p:nvPicPr>
          <p:cNvPr id="6" name="音訊 5">
            <a:hlinkClick r:id="" action="ppaction://media"/>
            <a:extLst>
              <a:ext uri="{FF2B5EF4-FFF2-40B4-BE49-F238E27FC236}">
                <a16:creationId xmlns:a16="http://schemas.microsoft.com/office/drawing/2014/main" id="{64F90D4F-79D3-4535-8376-5047DEC357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84"/>
    </mc:Choice>
    <mc:Fallback xmlns="">
      <p:transition spd="slow" advTm="8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357563"/>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zh-TW" sz="2500" b="1" dirty="0"/>
              <a:t>Adaptive Join</a:t>
            </a:r>
            <a:endParaRPr sz="2500" b="1" dirty="0"/>
          </a:p>
        </p:txBody>
      </p:sp>
      <p:sp>
        <p:nvSpPr>
          <p:cNvPr id="157" name="Google Shape;157;p26"/>
          <p:cNvSpPr txBox="1"/>
          <p:nvPr/>
        </p:nvSpPr>
        <p:spPr>
          <a:xfrm>
            <a:off x="442048" y="1120775"/>
            <a:ext cx="82599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Calibri"/>
              <a:buChar char="●"/>
            </a:pPr>
            <a:r>
              <a:rPr lang="zh-TW" sz="1200" dirty="0">
                <a:solidFill>
                  <a:schemeClr val="dk1"/>
                </a:solidFill>
                <a:latin typeface="Calibri"/>
                <a:ea typeface="Calibri"/>
                <a:cs typeface="Calibri"/>
                <a:sym typeface="Calibri"/>
              </a:rPr>
              <a:t>ln Microsoft SQL Server, Adaptive Join is a feature introduced in SQL Server 2017 that enhances the performance of join operations by dynamically selecting the most appropriate join algorithm based on runtime conditions.</a:t>
            </a:r>
            <a:endParaRPr sz="1200" dirty="0">
              <a:solidFill>
                <a:schemeClr val="dk1"/>
              </a:solidFill>
              <a:latin typeface="Calibri"/>
              <a:ea typeface="Calibri"/>
              <a:cs typeface="Calibri"/>
              <a:sym typeface="Calibri"/>
            </a:endParaRPr>
          </a:p>
          <a:p>
            <a:pPr marL="457200" lvl="0" indent="0" algn="l" rtl="0">
              <a:spcBef>
                <a:spcPts val="0"/>
              </a:spcBef>
              <a:spcAft>
                <a:spcPts val="0"/>
              </a:spcAft>
              <a:buNone/>
            </a:pPr>
            <a:endParaRPr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zh-TW" sz="1200" dirty="0">
                <a:solidFill>
                  <a:schemeClr val="dk1"/>
                </a:solidFill>
                <a:latin typeface="Calibri"/>
                <a:ea typeface="Calibri"/>
                <a:cs typeface="Calibri"/>
                <a:sym typeface="Calibri"/>
              </a:rPr>
              <a:t>Adaptive Join is particularly beneficial in scenarios where the performance of join operations can vary significantly depending on the size and distribution of the data, as well as the available system resources.</a:t>
            </a:r>
            <a:endParaRPr sz="1200" dirty="0">
              <a:solidFill>
                <a:schemeClr val="dk1"/>
              </a:solidFill>
              <a:latin typeface="Calibri"/>
              <a:ea typeface="Calibri"/>
              <a:cs typeface="Calibri"/>
              <a:sym typeface="Calibri"/>
            </a:endParaRPr>
          </a:p>
        </p:txBody>
      </p:sp>
      <p:pic>
        <p:nvPicPr>
          <p:cNvPr id="158" name="Google Shape;158;p26"/>
          <p:cNvPicPr preferRelativeResize="0"/>
          <p:nvPr/>
        </p:nvPicPr>
        <p:blipFill>
          <a:blip r:embed="rId5">
            <a:alphaModFix/>
          </a:blip>
          <a:stretch>
            <a:fillRect/>
          </a:stretch>
        </p:blipFill>
        <p:spPr>
          <a:xfrm>
            <a:off x="3056762" y="2571750"/>
            <a:ext cx="3030472" cy="2266950"/>
          </a:xfrm>
          <a:prstGeom prst="rect">
            <a:avLst/>
          </a:prstGeom>
          <a:noFill/>
          <a:ln>
            <a:noFill/>
          </a:ln>
        </p:spPr>
      </p:pic>
      <p:pic>
        <p:nvPicPr>
          <p:cNvPr id="4" name="音訊 3">
            <a:hlinkClick r:id="" action="ppaction://media"/>
            <a:extLst>
              <a:ext uri="{FF2B5EF4-FFF2-40B4-BE49-F238E27FC236}">
                <a16:creationId xmlns:a16="http://schemas.microsoft.com/office/drawing/2014/main" id="{B74684D2-A56A-4E47-B47A-858B4FF076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79"/>
    </mc:Choice>
    <mc:Fallback xmlns="">
      <p:transition spd="slow" advTm="1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7"/>
          <p:cNvPicPr preferRelativeResize="0"/>
          <p:nvPr/>
        </p:nvPicPr>
        <p:blipFill>
          <a:blip r:embed="rId5">
            <a:alphaModFix/>
          </a:blip>
          <a:stretch>
            <a:fillRect/>
          </a:stretch>
        </p:blipFill>
        <p:spPr>
          <a:xfrm>
            <a:off x="1393425" y="553225"/>
            <a:ext cx="5574226" cy="3535950"/>
          </a:xfrm>
          <a:prstGeom prst="rect">
            <a:avLst/>
          </a:prstGeom>
          <a:noFill/>
          <a:ln>
            <a:noFill/>
          </a:ln>
        </p:spPr>
      </p:pic>
      <p:pic>
        <p:nvPicPr>
          <p:cNvPr id="2" name="音訊 1">
            <a:hlinkClick r:id="" action="ppaction://media"/>
            <a:extLst>
              <a:ext uri="{FF2B5EF4-FFF2-40B4-BE49-F238E27FC236}">
                <a16:creationId xmlns:a16="http://schemas.microsoft.com/office/drawing/2014/main" id="{3258FF56-FE6B-4662-A5BA-51F4C57902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86"/>
    </mc:Choice>
    <mc:Fallback xmlns="">
      <p:transition spd="slow" advTm="12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Comparison</a:t>
            </a:r>
            <a:endParaRPr b="1"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graphicFrame>
        <p:nvGraphicFramePr>
          <p:cNvPr id="170" name="Google Shape;170;p28"/>
          <p:cNvGraphicFramePr/>
          <p:nvPr/>
        </p:nvGraphicFramePr>
        <p:xfrm>
          <a:off x="523538" y="1475500"/>
          <a:ext cx="8096925" cy="2631500"/>
        </p:xfrm>
        <a:graphic>
          <a:graphicData uri="http://schemas.openxmlformats.org/drawingml/2006/table">
            <a:tbl>
              <a:tblPr>
                <a:noFill/>
                <a:tableStyleId>{095165C9-75F7-456F-AA41-5BE87634AF51}</a:tableStyleId>
              </a:tblPr>
              <a:tblGrid>
                <a:gridCol w="2698975">
                  <a:extLst>
                    <a:ext uri="{9D8B030D-6E8A-4147-A177-3AD203B41FA5}">
                      <a16:colId xmlns:a16="http://schemas.microsoft.com/office/drawing/2014/main" val="20000"/>
                    </a:ext>
                  </a:extLst>
                </a:gridCol>
                <a:gridCol w="2698975">
                  <a:extLst>
                    <a:ext uri="{9D8B030D-6E8A-4147-A177-3AD203B41FA5}">
                      <a16:colId xmlns:a16="http://schemas.microsoft.com/office/drawing/2014/main" val="20001"/>
                    </a:ext>
                  </a:extLst>
                </a:gridCol>
                <a:gridCol w="2698975">
                  <a:extLst>
                    <a:ext uri="{9D8B030D-6E8A-4147-A177-3AD203B41FA5}">
                      <a16:colId xmlns:a16="http://schemas.microsoft.com/office/drawing/2014/main" val="20002"/>
                    </a:ext>
                  </a:extLst>
                </a:gridCol>
              </a:tblGrid>
              <a:tr h="526300">
                <a:tc>
                  <a:txBody>
                    <a:bodyPr/>
                    <a:lstStyle/>
                    <a:p>
                      <a:pPr marL="0" lvl="0" indent="0" algn="ctr" rtl="0">
                        <a:spcBef>
                          <a:spcPts val="0"/>
                        </a:spcBef>
                        <a:spcAft>
                          <a:spcPts val="0"/>
                        </a:spcAft>
                        <a:buNone/>
                      </a:pPr>
                      <a:r>
                        <a:rPr lang="zh-TW" sz="1700"/>
                        <a:t>Algorithm </a:t>
                      </a:r>
                      <a:endParaRPr sz="1700"/>
                    </a:p>
                  </a:txBody>
                  <a:tcPr marL="91425" marR="91425" marT="91425" marB="91425" anchor="ctr"/>
                </a:tc>
                <a:tc>
                  <a:txBody>
                    <a:bodyPr/>
                    <a:lstStyle/>
                    <a:p>
                      <a:pPr marL="0" lvl="0" indent="0" algn="ctr" rtl="0">
                        <a:spcBef>
                          <a:spcPts val="0"/>
                        </a:spcBef>
                        <a:spcAft>
                          <a:spcPts val="0"/>
                        </a:spcAft>
                        <a:buNone/>
                      </a:pPr>
                      <a:r>
                        <a:rPr lang="zh-TW" sz="1700"/>
                        <a:t>Time Complexity</a:t>
                      </a:r>
                      <a:endParaRPr sz="1700"/>
                    </a:p>
                  </a:txBody>
                  <a:tcPr marL="91425" marR="91425" marT="91425" marB="91425" anchor="ctr"/>
                </a:tc>
                <a:tc>
                  <a:txBody>
                    <a:bodyPr/>
                    <a:lstStyle/>
                    <a:p>
                      <a:pPr marL="0" lvl="0" indent="0" algn="ctr" rtl="0">
                        <a:spcBef>
                          <a:spcPts val="0"/>
                        </a:spcBef>
                        <a:spcAft>
                          <a:spcPts val="0"/>
                        </a:spcAft>
                        <a:buNone/>
                      </a:pPr>
                      <a:r>
                        <a:rPr lang="zh-TW" sz="1700"/>
                        <a:t>Conditions</a:t>
                      </a:r>
                      <a:endParaRPr sz="1700"/>
                    </a:p>
                  </a:txBody>
                  <a:tcPr marL="91425" marR="91425" marT="91425" marB="91425" anchor="ctr"/>
                </a:tc>
                <a:extLst>
                  <a:ext uri="{0D108BD9-81ED-4DB2-BD59-A6C34878D82A}">
                    <a16:rowId xmlns:a16="http://schemas.microsoft.com/office/drawing/2014/main" val="10000"/>
                  </a:ext>
                </a:extLst>
              </a:tr>
              <a:tr h="526300">
                <a:tc>
                  <a:txBody>
                    <a:bodyPr/>
                    <a:lstStyle/>
                    <a:p>
                      <a:pPr marL="0" lvl="0" indent="0" algn="ctr" rtl="0">
                        <a:spcBef>
                          <a:spcPts val="0"/>
                        </a:spcBef>
                        <a:spcAft>
                          <a:spcPts val="0"/>
                        </a:spcAft>
                        <a:buNone/>
                      </a:pPr>
                      <a:r>
                        <a:rPr lang="zh-TW" sz="1600"/>
                        <a:t>Nested Join</a:t>
                      </a:r>
                      <a:endParaRPr sz="1600"/>
                    </a:p>
                  </a:txBody>
                  <a:tcPr marL="91425" marR="91425" marT="91425" marB="91425" anchor="ctr"/>
                </a:tc>
                <a:tc>
                  <a:txBody>
                    <a:bodyPr/>
                    <a:lstStyle/>
                    <a:p>
                      <a:pPr marL="0" lvl="0" indent="0" algn="ctr" rtl="0">
                        <a:spcBef>
                          <a:spcPts val="0"/>
                        </a:spcBef>
                        <a:spcAft>
                          <a:spcPts val="0"/>
                        </a:spcAft>
                        <a:buNone/>
                      </a:pPr>
                      <a:r>
                        <a:rPr lang="zh-TW" sz="1600"/>
                        <a:t>O(MN)</a:t>
                      </a:r>
                      <a:endParaRPr sz="1600"/>
                    </a:p>
                  </a:txBody>
                  <a:tcPr marL="91425" marR="91425" marT="91425" marB="91425" anchor="ctr"/>
                </a:tc>
                <a:tc>
                  <a:txBody>
                    <a:bodyPr/>
                    <a:lstStyle/>
                    <a:p>
                      <a:pPr marL="0" lvl="0" indent="0" algn="ctr" rtl="0">
                        <a:spcBef>
                          <a:spcPts val="0"/>
                        </a:spcBef>
                        <a:spcAft>
                          <a:spcPts val="0"/>
                        </a:spcAft>
                        <a:buNone/>
                      </a:pPr>
                      <a:r>
                        <a:rPr lang="zh-TW" sz="1600"/>
                        <a:t>—-</a:t>
                      </a:r>
                      <a:endParaRPr sz="1600"/>
                    </a:p>
                  </a:txBody>
                  <a:tcPr marL="91425" marR="91425" marT="91425" marB="91425" anchor="ctr"/>
                </a:tc>
                <a:extLst>
                  <a:ext uri="{0D108BD9-81ED-4DB2-BD59-A6C34878D82A}">
                    <a16:rowId xmlns:a16="http://schemas.microsoft.com/office/drawing/2014/main" val="10001"/>
                  </a:ext>
                </a:extLst>
              </a:tr>
              <a:tr h="526300">
                <a:tc>
                  <a:txBody>
                    <a:bodyPr/>
                    <a:lstStyle/>
                    <a:p>
                      <a:pPr marL="0" lvl="0" indent="0" algn="ctr" rtl="0">
                        <a:spcBef>
                          <a:spcPts val="0"/>
                        </a:spcBef>
                        <a:spcAft>
                          <a:spcPts val="0"/>
                        </a:spcAft>
                        <a:buNone/>
                      </a:pPr>
                      <a:r>
                        <a:rPr lang="zh-TW" sz="1600" dirty="0"/>
                        <a:t>Sorted-Merge Join</a:t>
                      </a:r>
                      <a:endParaRPr sz="1600" dirty="0"/>
                    </a:p>
                  </a:txBody>
                  <a:tcPr marL="91425" marR="91425" marT="91425" marB="91425" anchor="ctr"/>
                </a:tc>
                <a:tc>
                  <a:txBody>
                    <a:bodyPr/>
                    <a:lstStyle/>
                    <a:p>
                      <a:pPr marL="0" lvl="0" indent="0" algn="ctr" rtl="0">
                        <a:spcBef>
                          <a:spcPts val="0"/>
                        </a:spcBef>
                        <a:spcAft>
                          <a:spcPts val="0"/>
                        </a:spcAft>
                        <a:buNone/>
                      </a:pPr>
                      <a:r>
                        <a:rPr lang="zh-TW" sz="1600">
                          <a:solidFill>
                            <a:schemeClr val="dk1"/>
                          </a:solidFill>
                        </a:rPr>
                        <a:t>O(M+N)</a:t>
                      </a:r>
                      <a:endParaRPr sz="1600"/>
                    </a:p>
                  </a:txBody>
                  <a:tcPr marL="91425" marR="91425" marT="91425" marB="91425" anchor="ctr"/>
                </a:tc>
                <a:tc>
                  <a:txBody>
                    <a:bodyPr/>
                    <a:lstStyle/>
                    <a:p>
                      <a:pPr marL="0" lvl="0" indent="0" algn="ctr" rtl="0">
                        <a:spcBef>
                          <a:spcPts val="0"/>
                        </a:spcBef>
                        <a:spcAft>
                          <a:spcPts val="0"/>
                        </a:spcAft>
                        <a:buNone/>
                      </a:pPr>
                      <a:r>
                        <a:rPr lang="zh-TW" sz="1600"/>
                        <a:t>Joining columns are sorted</a:t>
                      </a:r>
                      <a:endParaRPr sz="1600"/>
                    </a:p>
                  </a:txBody>
                  <a:tcPr marL="91425" marR="91425" marT="91425" marB="91425" anchor="ctr"/>
                </a:tc>
                <a:extLst>
                  <a:ext uri="{0D108BD9-81ED-4DB2-BD59-A6C34878D82A}">
                    <a16:rowId xmlns:a16="http://schemas.microsoft.com/office/drawing/2014/main" val="10002"/>
                  </a:ext>
                </a:extLst>
              </a:tr>
              <a:tr h="526300">
                <a:tc>
                  <a:txBody>
                    <a:bodyPr/>
                    <a:lstStyle/>
                    <a:p>
                      <a:pPr marL="0" lvl="0" indent="0" algn="ctr" rtl="0">
                        <a:spcBef>
                          <a:spcPts val="0"/>
                        </a:spcBef>
                        <a:spcAft>
                          <a:spcPts val="0"/>
                        </a:spcAft>
                        <a:buNone/>
                      </a:pPr>
                      <a:r>
                        <a:rPr lang="zh-TW" sz="1600"/>
                        <a:t>Hash Join</a:t>
                      </a:r>
                      <a:endParaRPr sz="1600"/>
                    </a:p>
                  </a:txBody>
                  <a:tcPr marL="91425" marR="91425" marT="91425" marB="91425" anchor="ctr"/>
                </a:tc>
                <a:tc>
                  <a:txBody>
                    <a:bodyPr/>
                    <a:lstStyle/>
                    <a:p>
                      <a:pPr marL="0" lvl="0" indent="0" algn="ctr" rtl="0">
                        <a:spcBef>
                          <a:spcPts val="0"/>
                        </a:spcBef>
                        <a:spcAft>
                          <a:spcPts val="0"/>
                        </a:spcAft>
                        <a:buNone/>
                      </a:pPr>
                      <a:r>
                        <a:rPr lang="zh-TW" sz="1600">
                          <a:solidFill>
                            <a:schemeClr val="dk1"/>
                          </a:solidFill>
                        </a:rPr>
                        <a:t>O(M+N)</a:t>
                      </a:r>
                      <a:endParaRPr sz="1600"/>
                    </a:p>
                  </a:txBody>
                  <a:tcPr marL="91425" marR="91425" marT="91425" marB="91425" anchor="ctr"/>
                </a:tc>
                <a:tc>
                  <a:txBody>
                    <a:bodyPr/>
                    <a:lstStyle/>
                    <a:p>
                      <a:pPr marL="0" lvl="0" indent="0" algn="ctr" rtl="0">
                        <a:spcBef>
                          <a:spcPts val="0"/>
                        </a:spcBef>
                        <a:spcAft>
                          <a:spcPts val="0"/>
                        </a:spcAft>
                        <a:buNone/>
                      </a:pPr>
                      <a:r>
                        <a:rPr lang="zh-TW" sz="1600">
                          <a:solidFill>
                            <a:schemeClr val="dk1"/>
                          </a:solidFill>
                        </a:rPr>
                        <a:t>O(N) space in memory</a:t>
                      </a:r>
                      <a:endParaRPr sz="1600"/>
                    </a:p>
                  </a:txBody>
                  <a:tcPr marL="91425" marR="91425" marT="91425" marB="91425" anchor="ctr"/>
                </a:tc>
                <a:extLst>
                  <a:ext uri="{0D108BD9-81ED-4DB2-BD59-A6C34878D82A}">
                    <a16:rowId xmlns:a16="http://schemas.microsoft.com/office/drawing/2014/main" val="10003"/>
                  </a:ext>
                </a:extLst>
              </a:tr>
              <a:tr h="526300">
                <a:tc>
                  <a:txBody>
                    <a:bodyPr/>
                    <a:lstStyle/>
                    <a:p>
                      <a:pPr marL="0" lvl="0" indent="0" algn="ctr" rtl="0">
                        <a:spcBef>
                          <a:spcPts val="0"/>
                        </a:spcBef>
                        <a:spcAft>
                          <a:spcPts val="0"/>
                        </a:spcAft>
                        <a:buNone/>
                      </a:pPr>
                      <a:r>
                        <a:rPr lang="zh-TW" sz="1600">
                          <a:solidFill>
                            <a:schemeClr val="dk1"/>
                          </a:solidFill>
                          <a:highlight>
                            <a:srgbClr val="FFFFFF"/>
                          </a:highlight>
                        </a:rPr>
                        <a:t>Broadcast Hash Join</a:t>
                      </a:r>
                      <a:endParaRPr sz="1600">
                        <a:solidFill>
                          <a:schemeClr val="dk1"/>
                        </a:solidFill>
                      </a:endParaRPr>
                    </a:p>
                  </a:txBody>
                  <a:tcPr marL="91425" marR="91425" marT="91425" marB="91425" anchor="ctr"/>
                </a:tc>
                <a:tc>
                  <a:txBody>
                    <a:bodyPr/>
                    <a:lstStyle/>
                    <a:p>
                      <a:pPr marL="0" lvl="0" indent="0" algn="ctr" rtl="0">
                        <a:spcBef>
                          <a:spcPts val="0"/>
                        </a:spcBef>
                        <a:spcAft>
                          <a:spcPts val="0"/>
                        </a:spcAft>
                        <a:buNone/>
                      </a:pPr>
                      <a:r>
                        <a:rPr lang="zh-TW" sz="1600">
                          <a:solidFill>
                            <a:schemeClr val="dk1"/>
                          </a:solidFill>
                        </a:rPr>
                        <a:t>O(M+N)</a:t>
                      </a:r>
                      <a:endParaRPr sz="1600"/>
                    </a:p>
                  </a:txBody>
                  <a:tcPr marL="91425" marR="91425" marT="91425" marB="91425" anchor="ctr"/>
                </a:tc>
                <a:tc>
                  <a:txBody>
                    <a:bodyPr/>
                    <a:lstStyle/>
                    <a:p>
                      <a:pPr marL="0" lvl="0" indent="0" algn="ctr" rtl="0">
                        <a:spcBef>
                          <a:spcPts val="0"/>
                        </a:spcBef>
                        <a:spcAft>
                          <a:spcPts val="0"/>
                        </a:spcAft>
                        <a:buNone/>
                      </a:pPr>
                      <a:r>
                        <a:rPr lang="zh-TW" sz="1600" dirty="0">
                          <a:solidFill>
                            <a:schemeClr val="dk1"/>
                          </a:solidFill>
                          <a:highlight>
                            <a:schemeClr val="lt1"/>
                          </a:highlight>
                        </a:rPr>
                        <a:t>Only supports equijoin</a:t>
                      </a:r>
                      <a:endParaRPr sz="1600" dirty="0">
                        <a:solidFill>
                          <a:schemeClr val="dk1"/>
                        </a:solidFill>
                        <a:highlight>
                          <a:schemeClr val="lt1"/>
                        </a:highlight>
                      </a:endParaRPr>
                    </a:p>
                  </a:txBody>
                  <a:tcPr marL="91425" marR="91425" marT="91425" marB="91425" anchor="ctr"/>
                </a:tc>
                <a:extLst>
                  <a:ext uri="{0D108BD9-81ED-4DB2-BD59-A6C34878D82A}">
                    <a16:rowId xmlns:a16="http://schemas.microsoft.com/office/drawing/2014/main" val="10004"/>
                  </a:ext>
                </a:extLst>
              </a:tr>
            </a:tbl>
          </a:graphicData>
        </a:graphic>
      </p:graphicFrame>
      <p:pic>
        <p:nvPicPr>
          <p:cNvPr id="2" name="音訊 1">
            <a:hlinkClick r:id="" action="ppaction://media"/>
            <a:extLst>
              <a:ext uri="{FF2B5EF4-FFF2-40B4-BE49-F238E27FC236}">
                <a16:creationId xmlns:a16="http://schemas.microsoft.com/office/drawing/2014/main" id="{4E75771B-5B72-486B-9758-275D37C0A2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42"/>
    </mc:Choice>
    <mc:Fallback xmlns="">
      <p:transition spd="slow" advTm="17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Methodology</a:t>
            </a:r>
            <a:endParaRPr b="1" dirty="0"/>
          </a:p>
        </p:txBody>
      </p:sp>
      <p:sp>
        <p:nvSpPr>
          <p:cNvPr id="176" name="Google Shape;17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We proposed to optimize the join process through the following steps:</a:t>
            </a:r>
            <a:endParaRPr dirty="0"/>
          </a:p>
          <a:p>
            <a:pPr marL="914400" lvl="1" indent="-317500" algn="l" rtl="0">
              <a:lnSpc>
                <a:spcPct val="150000"/>
              </a:lnSpc>
              <a:spcBef>
                <a:spcPts val="0"/>
              </a:spcBef>
              <a:spcAft>
                <a:spcPts val="0"/>
              </a:spcAft>
              <a:buSzPts val="1400"/>
              <a:buChar char="○"/>
            </a:pPr>
            <a:r>
              <a:rPr lang="zh-TW" dirty="0"/>
              <a:t>Select and store attributes that are used in the following steps.</a:t>
            </a:r>
            <a:endParaRPr dirty="0"/>
          </a:p>
          <a:p>
            <a:pPr marL="914400" lvl="1" indent="-317500" algn="l" rtl="0">
              <a:lnSpc>
                <a:spcPct val="150000"/>
              </a:lnSpc>
              <a:spcBef>
                <a:spcPts val="0"/>
              </a:spcBef>
              <a:spcAft>
                <a:spcPts val="0"/>
              </a:spcAft>
              <a:buSzPts val="1400"/>
              <a:buChar char="○"/>
            </a:pPr>
            <a:r>
              <a:rPr lang="zh-TW" dirty="0"/>
              <a:t>Build a red black tree based on join condition to enhance matching speed.</a:t>
            </a:r>
            <a:endParaRPr dirty="0"/>
          </a:p>
          <a:p>
            <a:pPr marL="914400" lvl="1" indent="-317500" algn="l" rtl="0">
              <a:lnSpc>
                <a:spcPct val="150000"/>
              </a:lnSpc>
              <a:spcBef>
                <a:spcPts val="0"/>
              </a:spcBef>
              <a:spcAft>
                <a:spcPts val="0"/>
              </a:spcAft>
              <a:buSzPts val="1400"/>
              <a:buChar char="○"/>
            </a:pPr>
            <a:r>
              <a:rPr lang="zh-TW" dirty="0"/>
              <a:t>Instead of copying data for each row, store the address of the original data.</a:t>
            </a:r>
            <a:endParaRPr dirty="0"/>
          </a:p>
        </p:txBody>
      </p:sp>
      <p:pic>
        <p:nvPicPr>
          <p:cNvPr id="11" name="音訊 10">
            <a:hlinkClick r:id="" action="ppaction://media"/>
            <a:extLst>
              <a:ext uri="{FF2B5EF4-FFF2-40B4-BE49-F238E27FC236}">
                <a16:creationId xmlns:a16="http://schemas.microsoft.com/office/drawing/2014/main" id="{5C5264E9-9BA9-83CD-6CF4-26858F7227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4006"/>
    </mc:Choice>
    <mc:Fallback xmlns="">
      <p:transition spd="slow" advTm="164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Methodology - Select and Store The Minimum Attributes</a:t>
            </a:r>
            <a:endParaRPr dirty="0"/>
          </a:p>
        </p:txBody>
      </p:sp>
      <p:sp>
        <p:nvSpPr>
          <p:cNvPr id="182" name="Google Shape;182;p30"/>
          <p:cNvSpPr txBox="1">
            <a:spLocks noGrp="1"/>
          </p:cNvSpPr>
          <p:nvPr>
            <p:ph type="body" idx="1"/>
          </p:nvPr>
        </p:nvSpPr>
        <p:spPr>
          <a:xfrm>
            <a:off x="464100" y="1304875"/>
            <a:ext cx="8520600" cy="363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SELECT </a:t>
            </a:r>
            <a:r>
              <a:rPr lang="zh-TW" dirty="0">
                <a:solidFill>
                  <a:srgbClr val="FF9900"/>
                </a:solidFill>
                <a:latin typeface="Courier New"/>
                <a:ea typeface="Courier New"/>
                <a:cs typeface="Courier New"/>
                <a:sym typeface="Courier New"/>
              </a:rPr>
              <a:t>Samples.ID</a:t>
            </a:r>
            <a:r>
              <a:rPr lang="zh-TW" dirty="0">
                <a:solidFill>
                  <a:schemeClr val="dk1"/>
                </a:solidFill>
                <a:latin typeface="Courier New"/>
                <a:ea typeface="Courier New"/>
                <a:cs typeface="Courier New"/>
                <a:sym typeface="Courier New"/>
              </a:rPr>
              <a:t>,  </a:t>
            </a:r>
            <a:r>
              <a:rPr lang="zh-TW" dirty="0">
                <a:solidFill>
                  <a:srgbClr val="FF9900"/>
                </a:solidFill>
                <a:latin typeface="Courier New"/>
                <a:ea typeface="Courier New"/>
                <a:cs typeface="Courier New"/>
                <a:sym typeface="Courier New"/>
              </a:rPr>
              <a:t>Samples.Malicious</a:t>
            </a:r>
            <a:r>
              <a:rPr lang="zh-TW" dirty="0">
                <a:solidFill>
                  <a:schemeClr val="dk1"/>
                </a:solidFill>
                <a:latin typeface="Courier New"/>
                <a:ea typeface="Courier New"/>
                <a:cs typeface="Courier New"/>
                <a:sym typeface="Courier New"/>
              </a:rPr>
              <a: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a:t>
            </a:r>
            <a:r>
              <a:rPr lang="zh-TW" dirty="0">
                <a:solidFill>
                  <a:srgbClr val="0000FF"/>
                </a:solidFill>
                <a:latin typeface="Courier New"/>
                <a:ea typeface="Courier New"/>
                <a:cs typeface="Courier New"/>
                <a:sym typeface="Courier New"/>
              </a:rPr>
              <a:t>r2_func.ID</a:t>
            </a:r>
            <a:r>
              <a:rPr lang="zh-TW" dirty="0">
                <a:solidFill>
                  <a:schemeClr val="dk1"/>
                </a:solidFill>
                <a:latin typeface="Courier New"/>
                <a:ea typeface="Courier New"/>
                <a:cs typeface="Courier New"/>
                <a:sym typeface="Courier New"/>
              </a:rPr>
              <a:t>) AS r2_func_count,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a:t>
            </a:r>
            <a:r>
              <a:rPr lang="zh-TW" dirty="0">
                <a:solidFill>
                  <a:srgbClr val="9900FF"/>
                </a:solidFill>
                <a:latin typeface="Courier New"/>
                <a:ea typeface="Courier New"/>
                <a:cs typeface="Courier New"/>
                <a:sym typeface="Courier New"/>
              </a:rPr>
              <a:t>ida_func.ID</a:t>
            </a:r>
            <a:r>
              <a:rPr lang="zh-TW" dirty="0">
                <a:solidFill>
                  <a:schemeClr val="dk1"/>
                </a:solidFill>
                <a:latin typeface="Courier New"/>
                <a:ea typeface="Courier New"/>
                <a:cs typeface="Courier New"/>
                <a:sym typeface="Courier New"/>
              </a:rPr>
              <a:t>) AS ida_func_count,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CASE WHEN </a:t>
            </a:r>
            <a:r>
              <a:rPr lang="zh-TW" dirty="0">
                <a:solidFill>
                  <a:srgbClr val="0000FF"/>
                </a:solidFill>
                <a:latin typeface="Courier New"/>
                <a:ea typeface="Courier New"/>
                <a:cs typeface="Courier New"/>
                <a:sym typeface="Courier New"/>
              </a:rPr>
              <a:t>r2_func.Addr</a:t>
            </a:r>
            <a:r>
              <a:rPr lang="zh-TW" dirty="0">
                <a:solidFill>
                  <a:schemeClr val="dk1"/>
                </a:solidFill>
                <a:latin typeface="Courier New"/>
                <a:ea typeface="Courier New"/>
                <a:cs typeface="Courier New"/>
                <a:sym typeface="Courier New"/>
              </a:rPr>
              <a:t> = </a:t>
            </a:r>
            <a:r>
              <a:rPr lang="zh-TW" dirty="0">
                <a:solidFill>
                  <a:srgbClr val="9900FF"/>
                </a:solidFill>
                <a:latin typeface="Courier New"/>
                <a:ea typeface="Courier New"/>
                <a:cs typeface="Courier New"/>
                <a:sym typeface="Courier New"/>
              </a:rPr>
              <a:t>ida_func.Addr</a:t>
            </a:r>
            <a:r>
              <a:rPr lang="zh-TW" dirty="0">
                <a:solidFill>
                  <a:schemeClr val="dk1"/>
                </a:solidFill>
                <a:latin typeface="Courier New"/>
                <a:ea typeface="Courier New"/>
                <a:cs typeface="Courier New"/>
                <a:sym typeface="Courier New"/>
              </a:rPr>
              <a:t> THEN </a:t>
            </a:r>
            <a:r>
              <a:rPr lang="zh-TW" dirty="0">
                <a:solidFill>
                  <a:srgbClr val="0000FF"/>
                </a:solidFill>
                <a:latin typeface="Courier New"/>
                <a:ea typeface="Courier New"/>
                <a:cs typeface="Courier New"/>
                <a:sym typeface="Courier New"/>
              </a:rPr>
              <a:t>r2_func.ID</a:t>
            </a:r>
            <a:r>
              <a:rPr lang="zh-TW" dirty="0">
                <a:solidFill>
                  <a:schemeClr val="dk1"/>
                </a:solidFill>
                <a:latin typeface="Courier New"/>
                <a:ea typeface="Courier New"/>
                <a:cs typeface="Courier New"/>
                <a:sym typeface="Courier New"/>
              </a:rPr>
              <a:t> END) AS common_records_count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FROM Samples</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INNER JOIN r2_func ON </a:t>
            </a:r>
            <a:r>
              <a:rPr lang="zh-TW" dirty="0">
                <a:solidFill>
                  <a:srgbClr val="FF9900"/>
                </a:solidFill>
                <a:latin typeface="Courier New"/>
                <a:ea typeface="Courier New"/>
                <a:cs typeface="Courier New"/>
                <a:sym typeface="Courier New"/>
              </a:rPr>
              <a:t>Samples.Valid</a:t>
            </a:r>
            <a:r>
              <a:rPr lang="zh-TW" dirty="0">
                <a:solidFill>
                  <a:schemeClr val="dk1"/>
                </a:solidFill>
                <a:latin typeface="Courier New"/>
                <a:ea typeface="Courier New"/>
                <a:cs typeface="Courier New"/>
                <a:sym typeface="Courier New"/>
              </a:rPr>
              <a:t>=True AND </a:t>
            </a:r>
            <a:r>
              <a:rPr lang="zh-TW" dirty="0">
                <a:solidFill>
                  <a:srgbClr val="FF9900"/>
                </a:solidFill>
                <a:latin typeface="Courier New"/>
                <a:ea typeface="Courier New"/>
                <a:cs typeface="Courier New"/>
                <a:sym typeface="Courier New"/>
              </a:rPr>
              <a:t>Samples.ID</a:t>
            </a:r>
            <a:r>
              <a:rPr lang="zh-TW" dirty="0">
                <a:solidFill>
                  <a:schemeClr val="dk1"/>
                </a:solidFill>
                <a:latin typeface="Courier New"/>
                <a:ea typeface="Courier New"/>
                <a:cs typeface="Courier New"/>
                <a:sym typeface="Courier New"/>
              </a:rPr>
              <a:t> = </a:t>
            </a:r>
            <a:r>
              <a:rPr lang="zh-TW" dirty="0">
                <a:solidFill>
                  <a:srgbClr val="0000FF"/>
                </a:solidFill>
                <a:latin typeface="Courier New"/>
                <a:ea typeface="Courier New"/>
                <a:cs typeface="Courier New"/>
                <a:sym typeface="Courier New"/>
              </a:rPr>
              <a:t>r2_func.SID</a:t>
            </a:r>
            <a:endParaRPr dirty="0">
              <a:solidFill>
                <a:srgbClr val="0000FF"/>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LEFT JOIN  ida_func ON </a:t>
            </a:r>
            <a:r>
              <a:rPr lang="zh-TW" dirty="0">
                <a:solidFill>
                  <a:srgbClr val="FF9900"/>
                </a:solidFill>
                <a:latin typeface="Courier New"/>
                <a:ea typeface="Courier New"/>
                <a:cs typeface="Courier New"/>
                <a:sym typeface="Courier New"/>
              </a:rPr>
              <a:t>Samples.ID</a:t>
            </a:r>
            <a:r>
              <a:rPr lang="zh-TW" dirty="0">
                <a:solidFill>
                  <a:schemeClr val="dk1"/>
                </a:solidFill>
                <a:latin typeface="Courier New"/>
                <a:ea typeface="Courier New"/>
                <a:cs typeface="Courier New"/>
                <a:sym typeface="Courier New"/>
              </a:rPr>
              <a:t> = </a:t>
            </a:r>
            <a:r>
              <a:rPr lang="zh-TW" dirty="0">
                <a:solidFill>
                  <a:srgbClr val="9900FF"/>
                </a:solidFill>
                <a:latin typeface="Courier New"/>
                <a:ea typeface="Courier New"/>
                <a:cs typeface="Courier New"/>
                <a:sym typeface="Courier New"/>
              </a:rPr>
              <a:t>ida_func.SID</a:t>
            </a:r>
            <a:endParaRPr dirty="0">
              <a:solidFill>
                <a:srgbClr val="9900FF"/>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GROUP BY </a:t>
            </a:r>
            <a:r>
              <a:rPr lang="zh-TW" dirty="0">
                <a:solidFill>
                  <a:srgbClr val="FF9900"/>
                </a:solidFill>
                <a:latin typeface="Courier New"/>
                <a:ea typeface="Courier New"/>
                <a:cs typeface="Courier New"/>
                <a:sym typeface="Courier New"/>
              </a:rPr>
              <a:t>Samples.ID</a:t>
            </a:r>
            <a:r>
              <a:rPr lang="zh-TW" dirty="0">
                <a:solidFill>
                  <a:schemeClr val="dk1"/>
                </a:solidFill>
                <a:latin typeface="Courier New"/>
                <a:ea typeface="Courier New"/>
                <a:cs typeface="Courier New"/>
                <a:sym typeface="Courier New"/>
              </a:rPr>
              <a:t>, </a:t>
            </a:r>
            <a:r>
              <a:rPr lang="zh-TW" dirty="0">
                <a:solidFill>
                  <a:srgbClr val="FF9900"/>
                </a:solidFill>
                <a:latin typeface="Courier New"/>
                <a:ea typeface="Courier New"/>
                <a:cs typeface="Courier New"/>
                <a:sym typeface="Courier New"/>
              </a:rPr>
              <a:t>Samples.Malicious</a:t>
            </a:r>
            <a:endParaRPr dirty="0">
              <a:solidFill>
                <a:srgbClr val="FF9900"/>
              </a:solidFill>
              <a:latin typeface="Courier New"/>
              <a:ea typeface="Courier New"/>
              <a:cs typeface="Courier New"/>
              <a:sym typeface="Courier New"/>
            </a:endParaRPr>
          </a:p>
          <a:p>
            <a:pPr marL="0" lvl="0" indent="0" algn="l" rtl="0">
              <a:spcBef>
                <a:spcPts val="1200"/>
              </a:spcBef>
              <a:spcAft>
                <a:spcPts val="1200"/>
              </a:spcAft>
              <a:buNone/>
            </a:pPr>
            <a:r>
              <a:rPr lang="zh-TW" dirty="0">
                <a:solidFill>
                  <a:schemeClr val="dk1"/>
                </a:solidFill>
                <a:latin typeface="Courier New"/>
                <a:ea typeface="Courier New"/>
                <a:cs typeface="Courier New"/>
                <a:sym typeface="Courier New"/>
              </a:rPr>
              <a:t>ORDER BY </a:t>
            </a:r>
            <a:r>
              <a:rPr lang="zh-TW" dirty="0">
                <a:solidFill>
                  <a:srgbClr val="FF9900"/>
                </a:solidFill>
                <a:latin typeface="Courier New"/>
                <a:ea typeface="Courier New"/>
                <a:cs typeface="Courier New"/>
                <a:sym typeface="Courier New"/>
              </a:rPr>
              <a:t>Samples.Malicious</a:t>
            </a:r>
            <a:r>
              <a:rPr lang="zh-TW" dirty="0">
                <a:solidFill>
                  <a:schemeClr val="dk1"/>
                </a:solidFill>
                <a:latin typeface="Courier New"/>
                <a:ea typeface="Courier New"/>
                <a:cs typeface="Courier New"/>
                <a:sym typeface="Courier New"/>
              </a:rPr>
              <a:t>, ida_func_count;</a:t>
            </a:r>
            <a:endParaRPr dirty="0">
              <a:solidFill>
                <a:schemeClr val="dk1"/>
              </a:solidFill>
              <a:latin typeface="Courier New"/>
              <a:ea typeface="Courier New"/>
              <a:cs typeface="Courier New"/>
              <a:sym typeface="Courier New"/>
            </a:endParaRPr>
          </a:p>
        </p:txBody>
      </p:sp>
      <p:pic>
        <p:nvPicPr>
          <p:cNvPr id="13" name="音訊 12">
            <a:hlinkClick r:id="" action="ppaction://media"/>
            <a:extLst>
              <a:ext uri="{FF2B5EF4-FFF2-40B4-BE49-F238E27FC236}">
                <a16:creationId xmlns:a16="http://schemas.microsoft.com/office/drawing/2014/main" id="{B330E056-E8BC-F928-FBCA-47418E20E8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1123"/>
    </mc:Choice>
    <mc:Fallback xmlns="">
      <p:transition spd="slow" advTm="8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699" y="445025"/>
            <a:ext cx="905493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Methodology - Select and Store The Minimum Attributes</a:t>
            </a:r>
            <a:endParaRPr b="1" dirty="0"/>
          </a:p>
          <a:p>
            <a:pPr marL="0" lvl="0" indent="0" algn="l" rtl="0">
              <a:spcBef>
                <a:spcPts val="0"/>
              </a:spcBef>
              <a:spcAft>
                <a:spcPts val="0"/>
              </a:spcAft>
              <a:buNone/>
            </a:pPr>
            <a:endParaRPr dirty="0"/>
          </a:p>
        </p:txBody>
      </p:sp>
      <p:sp>
        <p:nvSpPr>
          <p:cNvPr id="188" name="Google Shape;188;p31"/>
          <p:cNvSpPr txBox="1">
            <a:spLocks noGrp="1"/>
          </p:cNvSpPr>
          <p:nvPr>
            <p:ph type="body" idx="1"/>
          </p:nvPr>
        </p:nvSpPr>
        <p:spPr>
          <a:xfrm>
            <a:off x="311700" y="1152475"/>
            <a:ext cx="41085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Samples</a:t>
            </a:r>
            <a:endParaRPr dirty="0"/>
          </a:p>
          <a:p>
            <a:pPr marL="914400" lvl="1" indent="-317500" algn="l" rtl="0">
              <a:lnSpc>
                <a:spcPct val="150000"/>
              </a:lnSpc>
              <a:spcBef>
                <a:spcPts val="0"/>
              </a:spcBef>
              <a:spcAft>
                <a:spcPts val="0"/>
              </a:spcAft>
              <a:buSzPts val="1400"/>
              <a:buChar char="○"/>
            </a:pPr>
            <a:r>
              <a:rPr lang="zh-TW" dirty="0"/>
              <a:t>ID</a:t>
            </a:r>
            <a:endParaRPr dirty="0"/>
          </a:p>
          <a:p>
            <a:pPr marL="914400" lvl="1" indent="-317500" algn="l" rtl="0">
              <a:lnSpc>
                <a:spcPct val="150000"/>
              </a:lnSpc>
              <a:spcBef>
                <a:spcPts val="0"/>
              </a:spcBef>
              <a:spcAft>
                <a:spcPts val="0"/>
              </a:spcAft>
              <a:buSzPts val="1400"/>
              <a:buChar char="○"/>
            </a:pPr>
            <a:r>
              <a:rPr lang="zh-TW" dirty="0"/>
              <a:t>Malicious</a:t>
            </a:r>
            <a:endParaRPr dirty="0"/>
          </a:p>
          <a:p>
            <a:pPr marL="914400" lvl="1" indent="-317500" algn="l" rtl="0">
              <a:lnSpc>
                <a:spcPct val="150000"/>
              </a:lnSpc>
              <a:spcBef>
                <a:spcPts val="0"/>
              </a:spcBef>
              <a:spcAft>
                <a:spcPts val="0"/>
              </a:spcAft>
              <a:buSzPts val="1400"/>
              <a:buChar char="○"/>
            </a:pPr>
            <a:r>
              <a:rPr lang="zh-TW" dirty="0"/>
              <a:t>Valid (don’t need to be saved)</a:t>
            </a:r>
            <a:endParaRPr dirty="0"/>
          </a:p>
          <a:p>
            <a:pPr marL="457200" lvl="0" indent="-342900" algn="l" rtl="0">
              <a:lnSpc>
                <a:spcPct val="150000"/>
              </a:lnSpc>
              <a:spcBef>
                <a:spcPts val="0"/>
              </a:spcBef>
              <a:spcAft>
                <a:spcPts val="0"/>
              </a:spcAft>
              <a:buSzPts val="1800"/>
              <a:buChar char="●"/>
            </a:pPr>
            <a:r>
              <a:rPr lang="zh-TW" dirty="0"/>
              <a:t>r2_func</a:t>
            </a:r>
            <a:endParaRPr dirty="0"/>
          </a:p>
          <a:p>
            <a:pPr marL="914400" lvl="1" indent="-317500" algn="l" rtl="0">
              <a:lnSpc>
                <a:spcPct val="150000"/>
              </a:lnSpc>
              <a:spcBef>
                <a:spcPts val="0"/>
              </a:spcBef>
              <a:spcAft>
                <a:spcPts val="0"/>
              </a:spcAft>
              <a:buSzPts val="1400"/>
              <a:buChar char="○"/>
            </a:pPr>
            <a:r>
              <a:rPr lang="zh-TW" dirty="0"/>
              <a:t>ID</a:t>
            </a:r>
            <a:endParaRPr dirty="0"/>
          </a:p>
          <a:p>
            <a:pPr marL="914400" lvl="1" indent="-317500" algn="l" rtl="0">
              <a:lnSpc>
                <a:spcPct val="150000"/>
              </a:lnSpc>
              <a:spcBef>
                <a:spcPts val="0"/>
              </a:spcBef>
              <a:spcAft>
                <a:spcPts val="0"/>
              </a:spcAft>
              <a:buSzPts val="1400"/>
              <a:buChar char="○"/>
            </a:pPr>
            <a:r>
              <a:rPr lang="zh-TW" dirty="0"/>
              <a:t>SID</a:t>
            </a:r>
            <a:endParaRPr dirty="0"/>
          </a:p>
          <a:p>
            <a:pPr marL="914400" lvl="1" indent="-317500" algn="l" rtl="0">
              <a:lnSpc>
                <a:spcPct val="150000"/>
              </a:lnSpc>
              <a:spcBef>
                <a:spcPts val="0"/>
              </a:spcBef>
              <a:spcAft>
                <a:spcPts val="0"/>
              </a:spcAft>
              <a:buSzPts val="1400"/>
              <a:buChar char="○"/>
            </a:pPr>
            <a:r>
              <a:rPr lang="zh-TW" dirty="0"/>
              <a:t>Addr</a:t>
            </a:r>
            <a:endParaRPr dirty="0"/>
          </a:p>
        </p:txBody>
      </p:sp>
      <p:sp>
        <p:nvSpPr>
          <p:cNvPr id="189" name="Google Shape;189;p31"/>
          <p:cNvSpPr txBox="1">
            <a:spLocks noGrp="1"/>
          </p:cNvSpPr>
          <p:nvPr>
            <p:ph type="body" idx="1"/>
          </p:nvPr>
        </p:nvSpPr>
        <p:spPr>
          <a:xfrm>
            <a:off x="4572000" y="1152475"/>
            <a:ext cx="41085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ida_func</a:t>
            </a:r>
            <a:endParaRPr/>
          </a:p>
          <a:p>
            <a:pPr marL="914400" lvl="1" indent="-317500" algn="l" rtl="0">
              <a:lnSpc>
                <a:spcPct val="150000"/>
              </a:lnSpc>
              <a:spcBef>
                <a:spcPts val="0"/>
              </a:spcBef>
              <a:spcAft>
                <a:spcPts val="0"/>
              </a:spcAft>
              <a:buSzPts val="1400"/>
              <a:buChar char="○"/>
            </a:pPr>
            <a:r>
              <a:rPr lang="zh-TW"/>
              <a:t>ID</a:t>
            </a:r>
            <a:endParaRPr/>
          </a:p>
          <a:p>
            <a:pPr marL="914400" lvl="1" indent="-317500" algn="l" rtl="0">
              <a:lnSpc>
                <a:spcPct val="150000"/>
              </a:lnSpc>
              <a:spcBef>
                <a:spcPts val="0"/>
              </a:spcBef>
              <a:spcAft>
                <a:spcPts val="0"/>
              </a:spcAft>
              <a:buSzPts val="1400"/>
              <a:buChar char="○"/>
            </a:pPr>
            <a:r>
              <a:rPr lang="zh-TW"/>
              <a:t>SID</a:t>
            </a:r>
            <a:endParaRPr/>
          </a:p>
          <a:p>
            <a:pPr marL="914400" lvl="1" indent="-317500" algn="l" rtl="0">
              <a:lnSpc>
                <a:spcPct val="150000"/>
              </a:lnSpc>
              <a:spcBef>
                <a:spcPts val="0"/>
              </a:spcBef>
              <a:spcAft>
                <a:spcPts val="0"/>
              </a:spcAft>
              <a:buSzPts val="1400"/>
              <a:buChar char="○"/>
            </a:pPr>
            <a:r>
              <a:rPr lang="zh-TW"/>
              <a:t>Addr</a:t>
            </a:r>
            <a:endParaRPr/>
          </a:p>
        </p:txBody>
      </p:sp>
      <p:pic>
        <p:nvPicPr>
          <p:cNvPr id="24" name="音訊 23">
            <a:hlinkClick r:id="" action="ppaction://media"/>
            <a:extLst>
              <a:ext uri="{FF2B5EF4-FFF2-40B4-BE49-F238E27FC236}">
                <a16:creationId xmlns:a16="http://schemas.microsoft.com/office/drawing/2014/main" id="{3FA75C02-C459-00B6-ABE5-446480C09E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499"/>
    </mc:Choice>
    <mc:Fallback xmlns="">
      <p:transition spd="slow" advTm="27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850" y="179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JOIN clause in SQL</a:t>
            </a:r>
            <a:endParaRPr b="1" dirty="0"/>
          </a:p>
        </p:txBody>
      </p:sp>
      <p:sp>
        <p:nvSpPr>
          <p:cNvPr id="61" name="Google Shape;61;p14"/>
          <p:cNvSpPr txBox="1">
            <a:spLocks noGrp="1"/>
          </p:cNvSpPr>
          <p:nvPr>
            <p:ph type="body" idx="1"/>
          </p:nvPr>
        </p:nvSpPr>
        <p:spPr>
          <a:xfrm>
            <a:off x="5821650" y="1152475"/>
            <a:ext cx="3010800" cy="34164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B0604020202020204" pitchFamily="34" charset="0"/>
              <a:buChar char="•"/>
            </a:pPr>
            <a:r>
              <a:rPr lang="zh-TW" dirty="0">
                <a:solidFill>
                  <a:schemeClr val="dk1"/>
                </a:solidFill>
              </a:rPr>
              <a:t>In SQL, JOIN is always performed between two tables at one time.</a:t>
            </a:r>
            <a:endParaRPr dirty="0">
              <a:solidFill>
                <a:schemeClr val="dk1"/>
              </a:solidFill>
            </a:endParaRPr>
          </a:p>
          <a:p>
            <a:pPr marL="285750" lvl="0" indent="-285750" algn="l" rtl="0">
              <a:spcBef>
                <a:spcPts val="1200"/>
              </a:spcBef>
              <a:spcAft>
                <a:spcPts val="0"/>
              </a:spcAft>
              <a:buFont typeface="Arial" panose="020B0604020202020204" pitchFamily="34" charset="0"/>
              <a:buChar char="•"/>
            </a:pPr>
            <a:r>
              <a:rPr lang="zh-TW" dirty="0">
                <a:solidFill>
                  <a:schemeClr val="dk1"/>
                </a:solidFill>
              </a:rPr>
              <a:t>For three table join, we need to go through sequential execution</a:t>
            </a:r>
            <a:endParaRPr dirty="0">
              <a:solidFill>
                <a:schemeClr val="dk1"/>
              </a:solidFill>
            </a:endParaRPr>
          </a:p>
          <a:p>
            <a:pPr marL="0" lvl="0" indent="0" algn="l" rtl="0">
              <a:spcBef>
                <a:spcPts val="1200"/>
              </a:spcBef>
              <a:spcAft>
                <a:spcPts val="1200"/>
              </a:spcAft>
              <a:buNone/>
            </a:pPr>
            <a:endParaRPr dirty="0">
              <a:solidFill>
                <a:schemeClr val="dk1"/>
              </a:solidFill>
            </a:endParaRPr>
          </a:p>
        </p:txBody>
      </p:sp>
      <p:pic>
        <p:nvPicPr>
          <p:cNvPr id="62" name="Google Shape;62;p14"/>
          <p:cNvPicPr preferRelativeResize="0"/>
          <p:nvPr/>
        </p:nvPicPr>
        <p:blipFill>
          <a:blip r:embed="rId5">
            <a:alphaModFix/>
          </a:blip>
          <a:stretch>
            <a:fillRect/>
          </a:stretch>
        </p:blipFill>
        <p:spPr>
          <a:xfrm>
            <a:off x="311689" y="923875"/>
            <a:ext cx="5641014" cy="3991026"/>
          </a:xfrm>
          <a:prstGeom prst="rect">
            <a:avLst/>
          </a:prstGeom>
          <a:noFill/>
          <a:ln>
            <a:noFill/>
          </a:ln>
        </p:spPr>
      </p:pic>
      <p:pic>
        <p:nvPicPr>
          <p:cNvPr id="4" name="音訊 3">
            <a:hlinkClick r:id="" action="ppaction://media"/>
            <a:extLst>
              <a:ext uri="{FF2B5EF4-FFF2-40B4-BE49-F238E27FC236}">
                <a16:creationId xmlns:a16="http://schemas.microsoft.com/office/drawing/2014/main" id="{A889CDB0-9FED-4425-AD34-E85DF735BF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08"/>
    </mc:Choice>
    <mc:Fallback xmlns="">
      <p:transition spd="slow" advTm="19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699" y="445025"/>
            <a:ext cx="93014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Methodology - Select and Store The Minimum Attributes</a:t>
            </a:r>
            <a:endParaRPr b="1" dirty="0"/>
          </a:p>
          <a:p>
            <a:pPr marL="0" lvl="0" indent="0" algn="l" rtl="0">
              <a:spcBef>
                <a:spcPts val="0"/>
              </a:spcBef>
              <a:spcAft>
                <a:spcPts val="0"/>
              </a:spcAft>
              <a:buClr>
                <a:schemeClr val="dk1"/>
              </a:buClr>
              <a:buSzPct val="39285"/>
              <a:buFont typeface="Arial"/>
              <a:buNone/>
            </a:pPr>
            <a:endParaRPr b="1" dirty="0"/>
          </a:p>
          <a:p>
            <a:pPr marL="0" lvl="0" indent="0" algn="l" rtl="0">
              <a:spcBef>
                <a:spcPts val="0"/>
              </a:spcBef>
              <a:spcAft>
                <a:spcPts val="0"/>
              </a:spcAft>
              <a:buNone/>
            </a:pPr>
            <a:endParaRPr dirty="0"/>
          </a:p>
        </p:txBody>
      </p:sp>
      <p:sp>
        <p:nvSpPr>
          <p:cNvPr id="195" name="Google Shape;19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dirty="0"/>
              <a:t>After deciding the attributes needed to be selected,</a:t>
            </a:r>
            <a:endParaRPr dirty="0"/>
          </a:p>
          <a:p>
            <a:pPr marL="914400" lvl="1" indent="-317500" algn="l" rtl="0">
              <a:lnSpc>
                <a:spcPct val="150000"/>
              </a:lnSpc>
              <a:spcBef>
                <a:spcPts val="0"/>
              </a:spcBef>
              <a:spcAft>
                <a:spcPts val="0"/>
              </a:spcAft>
              <a:buSzPts val="1400"/>
              <a:buChar char="○"/>
            </a:pPr>
            <a:r>
              <a:rPr lang="zh-TW" dirty="0"/>
              <a:t>Select the first table (samples).</a:t>
            </a:r>
            <a:endParaRPr dirty="0"/>
          </a:p>
          <a:p>
            <a:pPr marL="1371600" lvl="2" indent="-317500" algn="l" rtl="0">
              <a:lnSpc>
                <a:spcPct val="150000"/>
              </a:lnSpc>
              <a:spcBef>
                <a:spcPts val="0"/>
              </a:spcBef>
              <a:spcAft>
                <a:spcPts val="0"/>
              </a:spcAft>
              <a:buSzPts val="1400"/>
              <a:buChar char="■"/>
            </a:pPr>
            <a:r>
              <a:rPr lang="zh-TW" dirty="0"/>
              <a:t>There is a join condition ‘sample.Valid=True’, which can be moved to here.</a:t>
            </a:r>
            <a:endParaRPr dirty="0"/>
          </a:p>
          <a:p>
            <a:pPr marL="1371600" lvl="2" indent="-317500" algn="l" rtl="0">
              <a:lnSpc>
                <a:spcPct val="150000"/>
              </a:lnSpc>
              <a:spcBef>
                <a:spcPts val="0"/>
              </a:spcBef>
              <a:spcAft>
                <a:spcPts val="0"/>
              </a:spcAft>
              <a:buSzPts val="1400"/>
              <a:buChar char="■"/>
            </a:pPr>
            <a:r>
              <a:rPr lang="zh-TW" dirty="0"/>
              <a:t>Only select ID, Group, Malicious, Valid</a:t>
            </a:r>
            <a:endParaRPr dirty="0"/>
          </a:p>
          <a:p>
            <a:pPr marL="914400" lvl="1" indent="-317500" algn="l" rtl="0">
              <a:lnSpc>
                <a:spcPct val="150000"/>
              </a:lnSpc>
              <a:spcBef>
                <a:spcPts val="0"/>
              </a:spcBef>
              <a:spcAft>
                <a:spcPts val="0"/>
              </a:spcAft>
              <a:buSzPts val="1400"/>
              <a:buChar char="○"/>
            </a:pPr>
            <a:r>
              <a:rPr lang="zh-TW" dirty="0"/>
              <a:t>Select the second table (r2_func).</a:t>
            </a:r>
            <a:endParaRPr dirty="0"/>
          </a:p>
          <a:p>
            <a:pPr marL="1371600" lvl="2" indent="-317500" algn="l" rtl="0">
              <a:lnSpc>
                <a:spcPct val="150000"/>
              </a:lnSpc>
              <a:spcBef>
                <a:spcPts val="0"/>
              </a:spcBef>
              <a:spcAft>
                <a:spcPts val="0"/>
              </a:spcAft>
              <a:buSzPts val="1400"/>
              <a:buChar char="■"/>
            </a:pPr>
            <a:r>
              <a:rPr lang="zh-TW" dirty="0"/>
              <a:t>Only select ID, SID, Addr</a:t>
            </a:r>
            <a:endParaRPr dirty="0"/>
          </a:p>
          <a:p>
            <a:pPr marL="914400" lvl="1" indent="-317500" algn="l" rtl="0">
              <a:lnSpc>
                <a:spcPct val="150000"/>
              </a:lnSpc>
              <a:spcBef>
                <a:spcPts val="0"/>
              </a:spcBef>
              <a:spcAft>
                <a:spcPts val="0"/>
              </a:spcAft>
              <a:buSzPts val="1400"/>
              <a:buChar char="○"/>
            </a:pPr>
            <a:r>
              <a:rPr lang="zh-TW" dirty="0"/>
              <a:t>Join the first and second tables as a new table T.</a:t>
            </a:r>
            <a:endParaRPr dirty="0"/>
          </a:p>
          <a:p>
            <a:pPr marL="914400" lvl="1" indent="-317500" algn="l" rtl="0">
              <a:lnSpc>
                <a:spcPct val="150000"/>
              </a:lnSpc>
              <a:spcBef>
                <a:spcPts val="0"/>
              </a:spcBef>
              <a:spcAft>
                <a:spcPts val="0"/>
              </a:spcAft>
              <a:buSzPts val="1400"/>
              <a:buChar char="○"/>
            </a:pPr>
            <a:r>
              <a:rPr lang="zh-TW" dirty="0"/>
              <a:t>Select the </a:t>
            </a:r>
            <a:r>
              <a:rPr lang="en-US" altLang="zh-TW" dirty="0"/>
              <a:t>third</a:t>
            </a:r>
            <a:r>
              <a:rPr lang="zh-TW" dirty="0"/>
              <a:t> table (ida_func).</a:t>
            </a:r>
            <a:endParaRPr dirty="0"/>
          </a:p>
          <a:p>
            <a:pPr marL="1371600" lvl="2" indent="-317500" algn="l" rtl="0">
              <a:lnSpc>
                <a:spcPct val="150000"/>
              </a:lnSpc>
              <a:spcBef>
                <a:spcPts val="0"/>
              </a:spcBef>
              <a:spcAft>
                <a:spcPts val="0"/>
              </a:spcAft>
              <a:buSzPts val="1400"/>
              <a:buChar char="■"/>
            </a:pPr>
            <a:r>
              <a:rPr lang="zh-TW" dirty="0"/>
              <a:t>Only select ID, SID, Addr</a:t>
            </a:r>
            <a:endParaRPr dirty="0"/>
          </a:p>
          <a:p>
            <a:pPr marL="914400" lvl="1" indent="-317500" algn="l" rtl="0">
              <a:lnSpc>
                <a:spcPct val="150000"/>
              </a:lnSpc>
              <a:spcBef>
                <a:spcPts val="0"/>
              </a:spcBef>
              <a:spcAft>
                <a:spcPts val="0"/>
              </a:spcAft>
              <a:buSzPts val="1400"/>
              <a:buChar char="○"/>
            </a:pPr>
            <a:r>
              <a:rPr lang="zh-TW" dirty="0"/>
              <a:t>Join T and the third table.</a:t>
            </a:r>
            <a:endParaRPr dirty="0"/>
          </a:p>
        </p:txBody>
      </p:sp>
      <p:pic>
        <p:nvPicPr>
          <p:cNvPr id="11" name="音訊 10">
            <a:hlinkClick r:id="" action="ppaction://media"/>
            <a:extLst>
              <a:ext uri="{FF2B5EF4-FFF2-40B4-BE49-F238E27FC236}">
                <a16:creationId xmlns:a16="http://schemas.microsoft.com/office/drawing/2014/main" id="{D28D7263-95B0-6801-39B7-2C2769CFA3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0008"/>
    </mc:Choice>
    <mc:Fallback xmlns="">
      <p:transition spd="slow" advTm="60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Methodology - Build Red-Black Tree for Join</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
        <p:nvSpPr>
          <p:cNvPr id="201" name="Google Shape;20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The original nested join, and it requires O(nm) time complexity.</a:t>
            </a:r>
            <a:endParaRPr dirty="0"/>
          </a:p>
          <a:p>
            <a:pPr marL="457200" lvl="0" indent="-342900" algn="l" rtl="0">
              <a:lnSpc>
                <a:spcPct val="150000"/>
              </a:lnSpc>
              <a:spcBef>
                <a:spcPts val="0"/>
              </a:spcBef>
              <a:spcAft>
                <a:spcPts val="0"/>
              </a:spcAft>
              <a:buSzPts val="1800"/>
              <a:buChar char="●"/>
            </a:pPr>
            <a:r>
              <a:rPr lang="zh-TW" dirty="0"/>
              <a:t>We proposed to use Red-Black Tree, a kind of self-balanced tree.</a:t>
            </a:r>
            <a:endParaRPr dirty="0"/>
          </a:p>
          <a:p>
            <a:pPr marL="914400" lvl="1" indent="-317500" algn="l" rtl="0">
              <a:lnSpc>
                <a:spcPct val="150000"/>
              </a:lnSpc>
              <a:spcBef>
                <a:spcPts val="0"/>
              </a:spcBef>
              <a:spcAft>
                <a:spcPts val="0"/>
              </a:spcAft>
              <a:buSzPts val="1400"/>
              <a:buChar char="○"/>
            </a:pPr>
            <a:r>
              <a:rPr lang="zh-TW" dirty="0"/>
              <a:t>The time complexity would be O(nlogm)</a:t>
            </a:r>
            <a:endParaRPr dirty="0"/>
          </a:p>
          <a:p>
            <a:pPr marL="914400" lvl="1" indent="-317500" algn="l" rtl="0">
              <a:lnSpc>
                <a:spcPct val="150000"/>
              </a:lnSpc>
              <a:spcBef>
                <a:spcPts val="0"/>
              </a:spcBef>
              <a:spcAft>
                <a:spcPts val="0"/>
              </a:spcAft>
              <a:buSzPts val="1400"/>
              <a:buChar char="○"/>
            </a:pPr>
            <a:r>
              <a:rPr lang="zh-TW" dirty="0"/>
              <a:t>The comparison condition on building the tree is set to be the join condition.</a:t>
            </a:r>
            <a:endParaRPr dirty="0"/>
          </a:p>
          <a:p>
            <a:pPr marL="1371600" lvl="2" indent="-317500" algn="l" rtl="0">
              <a:lnSpc>
                <a:spcPct val="150000"/>
              </a:lnSpc>
              <a:spcBef>
                <a:spcPts val="0"/>
              </a:spcBef>
              <a:spcAft>
                <a:spcPts val="0"/>
              </a:spcAft>
              <a:buSzPts val="1400"/>
              <a:buChar char="■"/>
            </a:pPr>
            <a:r>
              <a:rPr lang="zh-TW" dirty="0"/>
              <a:t>In our example, Samples.ID = r2_func.SID</a:t>
            </a:r>
            <a:endParaRPr dirty="0"/>
          </a:p>
          <a:p>
            <a:pPr marL="1371600" lvl="2" indent="-317500" algn="l" rtl="0">
              <a:lnSpc>
                <a:spcPct val="150000"/>
              </a:lnSpc>
              <a:spcBef>
                <a:spcPts val="0"/>
              </a:spcBef>
              <a:spcAft>
                <a:spcPts val="0"/>
              </a:spcAft>
              <a:buSzPts val="1400"/>
              <a:buChar char="■"/>
            </a:pPr>
            <a:r>
              <a:rPr lang="zh-TW" dirty="0"/>
              <a:t>So the tree is built by Samples.ID, and then we can use r2_func.SID to search it.</a:t>
            </a:r>
            <a:endParaRPr dirty="0"/>
          </a:p>
        </p:txBody>
      </p:sp>
      <p:sp>
        <p:nvSpPr>
          <p:cNvPr id="202" name="Google Shape;202;p33"/>
          <p:cNvSpPr/>
          <p:nvPr/>
        </p:nvSpPr>
        <p:spPr>
          <a:xfrm>
            <a:off x="526050" y="3816850"/>
            <a:ext cx="1790100" cy="8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rgbClr val="F7F7F8"/>
                </a:solidFill>
              </a:rPr>
              <a:t>Samples</a:t>
            </a:r>
            <a:endParaRPr>
              <a:solidFill>
                <a:srgbClr val="F7F7F8"/>
              </a:solidFill>
            </a:endParaRPr>
          </a:p>
        </p:txBody>
      </p:sp>
      <p:pic>
        <p:nvPicPr>
          <p:cNvPr id="203" name="Google Shape;203;p33"/>
          <p:cNvPicPr preferRelativeResize="0"/>
          <p:nvPr/>
        </p:nvPicPr>
        <p:blipFill>
          <a:blip r:embed="rId5">
            <a:alphaModFix/>
          </a:blip>
          <a:stretch>
            <a:fillRect/>
          </a:stretch>
        </p:blipFill>
        <p:spPr>
          <a:xfrm>
            <a:off x="3574675" y="3569199"/>
            <a:ext cx="1790100" cy="1247763"/>
          </a:xfrm>
          <a:prstGeom prst="rect">
            <a:avLst/>
          </a:prstGeom>
          <a:noFill/>
          <a:ln>
            <a:noFill/>
          </a:ln>
        </p:spPr>
      </p:pic>
      <p:sp>
        <p:nvSpPr>
          <p:cNvPr id="204" name="Google Shape;204;p33"/>
          <p:cNvSpPr/>
          <p:nvPr/>
        </p:nvSpPr>
        <p:spPr>
          <a:xfrm>
            <a:off x="7105525" y="3816850"/>
            <a:ext cx="1790100" cy="8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a:solidFill>
                  <a:srgbClr val="F7F7F8"/>
                </a:solidFill>
              </a:rPr>
              <a:t>r2_func</a:t>
            </a:r>
            <a:endParaRPr>
              <a:solidFill>
                <a:srgbClr val="F7F7F8"/>
              </a:solidFill>
            </a:endParaRPr>
          </a:p>
        </p:txBody>
      </p:sp>
      <p:cxnSp>
        <p:nvCxnSpPr>
          <p:cNvPr id="205" name="Google Shape;205;p33"/>
          <p:cNvCxnSpPr/>
          <p:nvPr/>
        </p:nvCxnSpPr>
        <p:spPr>
          <a:xfrm>
            <a:off x="2542525" y="4208325"/>
            <a:ext cx="862200" cy="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33"/>
          <p:cNvCxnSpPr/>
          <p:nvPr/>
        </p:nvCxnSpPr>
        <p:spPr>
          <a:xfrm>
            <a:off x="5595450" y="4193075"/>
            <a:ext cx="1381800" cy="0"/>
          </a:xfrm>
          <a:prstGeom prst="straightConnector1">
            <a:avLst/>
          </a:prstGeom>
          <a:noFill/>
          <a:ln w="9525" cap="flat" cmpd="sng">
            <a:solidFill>
              <a:schemeClr val="dk2"/>
            </a:solidFill>
            <a:prstDash val="solid"/>
            <a:round/>
            <a:headEnd type="stealth" w="med" len="med"/>
            <a:tailEnd type="none" w="med" len="med"/>
          </a:ln>
        </p:spPr>
      </p:cxnSp>
      <p:sp>
        <p:nvSpPr>
          <p:cNvPr id="207" name="Google Shape;207;p33"/>
          <p:cNvSpPr txBox="1"/>
          <p:nvPr/>
        </p:nvSpPr>
        <p:spPr>
          <a:xfrm>
            <a:off x="2417275" y="3816850"/>
            <a:ext cx="11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Built by ID</a:t>
            </a:r>
            <a:endParaRPr/>
          </a:p>
        </p:txBody>
      </p:sp>
      <p:sp>
        <p:nvSpPr>
          <p:cNvPr id="208" name="Google Shape;208;p33"/>
          <p:cNvSpPr txBox="1"/>
          <p:nvPr/>
        </p:nvSpPr>
        <p:spPr>
          <a:xfrm>
            <a:off x="5595456" y="3816850"/>
            <a:ext cx="162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Search by SID</a:t>
            </a:r>
            <a:endParaRPr/>
          </a:p>
        </p:txBody>
      </p:sp>
      <p:pic>
        <p:nvPicPr>
          <p:cNvPr id="11" name="音訊 10">
            <a:hlinkClick r:id="" action="ppaction://media"/>
            <a:extLst>
              <a:ext uri="{FF2B5EF4-FFF2-40B4-BE49-F238E27FC236}">
                <a16:creationId xmlns:a16="http://schemas.microsoft.com/office/drawing/2014/main" id="{B1110D43-6DF0-1175-8B1B-06420A301D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Methodology - Save Data Reference</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14" name="Google Shape;21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Instead of copying data for each row during join, we maintain their reference (memory address) in a custom data structure.</a:t>
            </a:r>
            <a:endParaRPr/>
          </a:p>
        </p:txBody>
      </p:sp>
      <p:sp>
        <p:nvSpPr>
          <p:cNvPr id="215" name="Google Shape;215;p34"/>
          <p:cNvSpPr txBox="1"/>
          <p:nvPr/>
        </p:nvSpPr>
        <p:spPr>
          <a:xfrm>
            <a:off x="219200" y="2229625"/>
            <a:ext cx="1015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Sample[0]</a:t>
            </a:r>
            <a:br>
              <a:rPr lang="zh-TW"/>
            </a:br>
            <a:endParaRPr/>
          </a:p>
          <a:p>
            <a:pPr marL="0" lvl="0" indent="0" algn="l" rtl="0">
              <a:spcBef>
                <a:spcPts val="0"/>
              </a:spcBef>
              <a:spcAft>
                <a:spcPts val="0"/>
              </a:spcAft>
              <a:buNone/>
            </a:pPr>
            <a:r>
              <a:rPr lang="zh-TW"/>
              <a:t>Sample[1]</a:t>
            </a:r>
            <a:endParaRPr/>
          </a:p>
          <a:p>
            <a:pPr marL="0" lvl="0" indent="0" algn="l" rtl="0">
              <a:spcBef>
                <a:spcPts val="0"/>
              </a:spcBef>
              <a:spcAft>
                <a:spcPts val="0"/>
              </a:spcAft>
              <a:buNone/>
            </a:pPr>
            <a:endParaRPr/>
          </a:p>
          <a:p>
            <a:pPr marL="0" lvl="0" indent="0" algn="l" rtl="0">
              <a:spcBef>
                <a:spcPts val="0"/>
              </a:spcBef>
              <a:spcAft>
                <a:spcPts val="0"/>
              </a:spcAft>
              <a:buNone/>
            </a:pPr>
            <a:r>
              <a:rPr lang="zh-TW"/>
              <a:t>Sample[2]</a:t>
            </a:r>
            <a:endParaRPr/>
          </a:p>
        </p:txBody>
      </p:sp>
      <p:sp>
        <p:nvSpPr>
          <p:cNvPr id="216" name="Google Shape;216;p34"/>
          <p:cNvSpPr/>
          <p:nvPr/>
        </p:nvSpPr>
        <p:spPr>
          <a:xfrm>
            <a:off x="2506000" y="2362925"/>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Sample[0]</a:t>
            </a:r>
            <a:endParaRPr sz="1200">
              <a:solidFill>
                <a:srgbClr val="F7F7F8"/>
              </a:solidFill>
            </a:endParaRPr>
          </a:p>
        </p:txBody>
      </p:sp>
      <p:sp>
        <p:nvSpPr>
          <p:cNvPr id="217" name="Google Shape;217;p34"/>
          <p:cNvSpPr/>
          <p:nvPr/>
        </p:nvSpPr>
        <p:spPr>
          <a:xfrm>
            <a:off x="3521500" y="2362925"/>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r2_func[0]</a:t>
            </a:r>
            <a:endParaRPr sz="1200">
              <a:solidFill>
                <a:srgbClr val="F7F7F8"/>
              </a:solidFill>
            </a:endParaRPr>
          </a:p>
        </p:txBody>
      </p:sp>
      <p:sp>
        <p:nvSpPr>
          <p:cNvPr id="218" name="Google Shape;218;p34"/>
          <p:cNvSpPr/>
          <p:nvPr/>
        </p:nvSpPr>
        <p:spPr>
          <a:xfrm>
            <a:off x="2506000" y="3333625"/>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Sample[0]</a:t>
            </a:r>
            <a:endParaRPr sz="1200">
              <a:solidFill>
                <a:srgbClr val="F7F7F8"/>
              </a:solidFill>
            </a:endParaRPr>
          </a:p>
        </p:txBody>
      </p:sp>
      <p:sp>
        <p:nvSpPr>
          <p:cNvPr id="219" name="Google Shape;219;p34"/>
          <p:cNvSpPr/>
          <p:nvPr/>
        </p:nvSpPr>
        <p:spPr>
          <a:xfrm>
            <a:off x="3521500" y="3333625"/>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r2_func[1]</a:t>
            </a:r>
            <a:endParaRPr sz="1200">
              <a:solidFill>
                <a:srgbClr val="F7F7F8"/>
              </a:solidFill>
            </a:endParaRPr>
          </a:p>
        </p:txBody>
      </p:sp>
      <p:sp>
        <p:nvSpPr>
          <p:cNvPr id="220" name="Google Shape;220;p34"/>
          <p:cNvSpPr/>
          <p:nvPr/>
        </p:nvSpPr>
        <p:spPr>
          <a:xfrm>
            <a:off x="2506000" y="4421200"/>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Sample[0]</a:t>
            </a:r>
            <a:endParaRPr sz="1200">
              <a:solidFill>
                <a:srgbClr val="F7F7F8"/>
              </a:solidFill>
            </a:endParaRPr>
          </a:p>
        </p:txBody>
      </p:sp>
      <p:sp>
        <p:nvSpPr>
          <p:cNvPr id="221" name="Google Shape;221;p34"/>
          <p:cNvSpPr/>
          <p:nvPr/>
        </p:nvSpPr>
        <p:spPr>
          <a:xfrm>
            <a:off x="3521500" y="4421200"/>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r2_func[2]</a:t>
            </a:r>
            <a:endParaRPr sz="1200">
              <a:solidFill>
                <a:srgbClr val="F7F7F8"/>
              </a:solidFill>
            </a:endParaRPr>
          </a:p>
        </p:txBody>
      </p:sp>
      <p:sp>
        <p:nvSpPr>
          <p:cNvPr id="222" name="Google Shape;222;p34"/>
          <p:cNvSpPr txBox="1"/>
          <p:nvPr/>
        </p:nvSpPr>
        <p:spPr>
          <a:xfrm>
            <a:off x="219200" y="3631350"/>
            <a:ext cx="1015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r2_func[0]</a:t>
            </a:r>
            <a:br>
              <a:rPr lang="zh-TW"/>
            </a:br>
            <a:endParaRPr/>
          </a:p>
          <a:p>
            <a:pPr marL="0" lvl="0" indent="0" algn="l" rtl="0">
              <a:spcBef>
                <a:spcPts val="0"/>
              </a:spcBef>
              <a:spcAft>
                <a:spcPts val="0"/>
              </a:spcAft>
              <a:buNone/>
            </a:pPr>
            <a:r>
              <a:rPr lang="zh-TW"/>
              <a:t>r2_func[1]</a:t>
            </a:r>
            <a:endParaRPr/>
          </a:p>
          <a:p>
            <a:pPr marL="0" lvl="0" indent="0" algn="l" rtl="0">
              <a:spcBef>
                <a:spcPts val="0"/>
              </a:spcBef>
              <a:spcAft>
                <a:spcPts val="0"/>
              </a:spcAft>
              <a:buNone/>
            </a:pPr>
            <a:endParaRPr/>
          </a:p>
          <a:p>
            <a:pPr marL="0" lvl="0" indent="0" algn="l" rtl="0">
              <a:spcBef>
                <a:spcPts val="0"/>
              </a:spcBef>
              <a:spcAft>
                <a:spcPts val="0"/>
              </a:spcAft>
              <a:buNone/>
            </a:pPr>
            <a:r>
              <a:rPr lang="zh-TW"/>
              <a:t>r2_func[2]</a:t>
            </a:r>
            <a:endParaRPr/>
          </a:p>
        </p:txBody>
      </p:sp>
      <p:cxnSp>
        <p:nvCxnSpPr>
          <p:cNvPr id="223" name="Google Shape;223;p34"/>
          <p:cNvCxnSpPr>
            <a:stCxn id="216" idx="1"/>
          </p:cNvCxnSpPr>
          <p:nvPr/>
        </p:nvCxnSpPr>
        <p:spPr>
          <a:xfrm rot="10800000">
            <a:off x="1227400" y="2440175"/>
            <a:ext cx="1278600" cy="144000"/>
          </a:xfrm>
          <a:prstGeom prst="straightConnector1">
            <a:avLst/>
          </a:prstGeom>
          <a:noFill/>
          <a:ln w="9525" cap="flat" cmpd="sng">
            <a:solidFill>
              <a:schemeClr val="dk2"/>
            </a:solidFill>
            <a:prstDash val="solid"/>
            <a:round/>
            <a:headEnd type="none" w="med" len="med"/>
            <a:tailEnd type="triangle" w="med" len="med"/>
          </a:ln>
        </p:spPr>
      </p:cxnSp>
      <p:cxnSp>
        <p:nvCxnSpPr>
          <p:cNvPr id="224" name="Google Shape;224;p34"/>
          <p:cNvCxnSpPr>
            <a:stCxn id="218" idx="1"/>
          </p:cNvCxnSpPr>
          <p:nvPr/>
        </p:nvCxnSpPr>
        <p:spPr>
          <a:xfrm rot="10800000">
            <a:off x="1271200" y="2513275"/>
            <a:ext cx="1234800" cy="1041600"/>
          </a:xfrm>
          <a:prstGeom prst="straightConnector1">
            <a:avLst/>
          </a:prstGeom>
          <a:noFill/>
          <a:ln w="9525" cap="flat" cmpd="sng">
            <a:solidFill>
              <a:schemeClr val="dk2"/>
            </a:solidFill>
            <a:prstDash val="solid"/>
            <a:round/>
            <a:headEnd type="none" w="med" len="med"/>
            <a:tailEnd type="triangle" w="med" len="med"/>
          </a:ln>
        </p:spPr>
      </p:cxnSp>
      <p:cxnSp>
        <p:nvCxnSpPr>
          <p:cNvPr id="225" name="Google Shape;225;p34"/>
          <p:cNvCxnSpPr>
            <a:stCxn id="220" idx="1"/>
          </p:cNvCxnSpPr>
          <p:nvPr/>
        </p:nvCxnSpPr>
        <p:spPr>
          <a:xfrm rot="10800000">
            <a:off x="1256800" y="2600950"/>
            <a:ext cx="1249200" cy="2041500"/>
          </a:xfrm>
          <a:prstGeom prst="straightConnector1">
            <a:avLst/>
          </a:prstGeom>
          <a:noFill/>
          <a:ln w="9525" cap="flat" cmpd="sng">
            <a:solidFill>
              <a:schemeClr val="dk2"/>
            </a:solidFill>
            <a:prstDash val="solid"/>
            <a:round/>
            <a:headEnd type="none" w="med" len="med"/>
            <a:tailEnd type="triangle" w="med" len="med"/>
          </a:ln>
        </p:spPr>
      </p:cxnSp>
      <p:sp>
        <p:nvSpPr>
          <p:cNvPr id="226" name="Google Shape;226;p34"/>
          <p:cNvSpPr/>
          <p:nvPr/>
        </p:nvSpPr>
        <p:spPr>
          <a:xfrm>
            <a:off x="1212825" y="2842075"/>
            <a:ext cx="2784575" cy="1000950"/>
          </a:xfrm>
          <a:custGeom>
            <a:avLst/>
            <a:gdLst/>
            <a:ahLst/>
            <a:cxnLst/>
            <a:rect l="l" t="t" r="r" b="b"/>
            <a:pathLst>
              <a:path w="111383" h="40038" extrusionOk="0">
                <a:moveTo>
                  <a:pt x="111052" y="0"/>
                </a:moveTo>
                <a:cubicBezTo>
                  <a:pt x="114897" y="15365"/>
                  <a:pt x="80425" y="9936"/>
                  <a:pt x="64586" y="9936"/>
                </a:cubicBezTo>
                <a:cubicBezTo>
                  <a:pt x="53118" y="9936"/>
                  <a:pt x="40350" y="8047"/>
                  <a:pt x="30393" y="13736"/>
                </a:cubicBezTo>
                <a:cubicBezTo>
                  <a:pt x="18760" y="20383"/>
                  <a:pt x="9466" y="30556"/>
                  <a:pt x="0" y="40038"/>
                </a:cubicBezTo>
              </a:path>
            </a:pathLst>
          </a:custGeom>
          <a:noFill/>
          <a:ln w="9525" cap="flat" cmpd="sng">
            <a:solidFill>
              <a:schemeClr val="dk2"/>
            </a:solidFill>
            <a:prstDash val="solid"/>
            <a:round/>
            <a:headEnd type="none" w="med" len="med"/>
            <a:tailEnd type="stealth" w="med" len="med"/>
          </a:ln>
        </p:spPr>
      </p:sp>
      <p:cxnSp>
        <p:nvCxnSpPr>
          <p:cNvPr id="227" name="Google Shape;227;p34"/>
          <p:cNvCxnSpPr>
            <a:stCxn id="219" idx="2"/>
            <a:endCxn id="222" idx="3"/>
          </p:cNvCxnSpPr>
          <p:nvPr/>
        </p:nvCxnSpPr>
        <p:spPr>
          <a:xfrm flipH="1">
            <a:off x="1234750" y="3776125"/>
            <a:ext cx="2794500" cy="48630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34"/>
          <p:cNvCxnSpPr>
            <a:stCxn id="222" idx="2"/>
            <a:endCxn id="221" idx="2"/>
          </p:cNvCxnSpPr>
          <p:nvPr/>
        </p:nvCxnSpPr>
        <p:spPr>
          <a:xfrm rot="-5400000">
            <a:off x="2363300" y="3227400"/>
            <a:ext cx="29700" cy="3302400"/>
          </a:xfrm>
          <a:prstGeom prst="curvedConnector3">
            <a:avLst>
              <a:gd name="adj1" fmla="val -595960"/>
            </a:avLst>
          </a:prstGeom>
          <a:noFill/>
          <a:ln w="9525" cap="flat" cmpd="sng">
            <a:solidFill>
              <a:schemeClr val="dk2"/>
            </a:solidFill>
            <a:prstDash val="solid"/>
            <a:round/>
            <a:headEnd type="stealth" w="med" len="med"/>
            <a:tailEnd type="none" w="med" len="med"/>
          </a:ln>
        </p:spPr>
      </p:cxnSp>
      <p:sp>
        <p:nvSpPr>
          <p:cNvPr id="229" name="Google Shape;229;p34"/>
          <p:cNvSpPr/>
          <p:nvPr/>
        </p:nvSpPr>
        <p:spPr>
          <a:xfrm>
            <a:off x="5552500" y="2158450"/>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left_table[0]</a:t>
            </a:r>
            <a:endParaRPr sz="1200">
              <a:solidFill>
                <a:srgbClr val="F7F7F8"/>
              </a:solidFill>
            </a:endParaRPr>
          </a:p>
        </p:txBody>
      </p:sp>
      <p:sp>
        <p:nvSpPr>
          <p:cNvPr id="230" name="Google Shape;230;p34"/>
          <p:cNvSpPr/>
          <p:nvPr/>
        </p:nvSpPr>
        <p:spPr>
          <a:xfrm>
            <a:off x="6568000" y="2158450"/>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ida_func[0]</a:t>
            </a:r>
            <a:endParaRPr sz="1200">
              <a:solidFill>
                <a:srgbClr val="F7F7F8"/>
              </a:solidFill>
            </a:endParaRPr>
          </a:p>
        </p:txBody>
      </p:sp>
      <p:sp>
        <p:nvSpPr>
          <p:cNvPr id="231" name="Google Shape;231;p34"/>
          <p:cNvSpPr/>
          <p:nvPr/>
        </p:nvSpPr>
        <p:spPr>
          <a:xfrm>
            <a:off x="5552500" y="3179200"/>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left_table[0]</a:t>
            </a:r>
            <a:endParaRPr sz="1200">
              <a:solidFill>
                <a:srgbClr val="F7F7F8"/>
              </a:solidFill>
            </a:endParaRPr>
          </a:p>
        </p:txBody>
      </p:sp>
      <p:sp>
        <p:nvSpPr>
          <p:cNvPr id="232" name="Google Shape;232;p34"/>
          <p:cNvSpPr/>
          <p:nvPr/>
        </p:nvSpPr>
        <p:spPr>
          <a:xfrm>
            <a:off x="6568000" y="3179200"/>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ida_func[1]</a:t>
            </a:r>
            <a:endParaRPr sz="1200">
              <a:solidFill>
                <a:srgbClr val="F7F7F8"/>
              </a:solidFill>
            </a:endParaRPr>
          </a:p>
        </p:txBody>
      </p:sp>
      <p:sp>
        <p:nvSpPr>
          <p:cNvPr id="233" name="Google Shape;233;p34"/>
          <p:cNvSpPr/>
          <p:nvPr/>
        </p:nvSpPr>
        <p:spPr>
          <a:xfrm>
            <a:off x="5552500" y="4199950"/>
            <a:ext cx="1015500" cy="44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left_table[0]</a:t>
            </a:r>
            <a:endParaRPr sz="1200">
              <a:solidFill>
                <a:srgbClr val="F7F7F8"/>
              </a:solidFill>
            </a:endParaRPr>
          </a:p>
        </p:txBody>
      </p:sp>
      <p:sp>
        <p:nvSpPr>
          <p:cNvPr id="234" name="Google Shape;234;p34"/>
          <p:cNvSpPr/>
          <p:nvPr/>
        </p:nvSpPr>
        <p:spPr>
          <a:xfrm>
            <a:off x="6568000" y="4199950"/>
            <a:ext cx="1015500" cy="442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rgbClr val="F7F7F8"/>
                </a:solidFill>
              </a:rPr>
              <a:t>ida_func[2]</a:t>
            </a:r>
            <a:endParaRPr sz="1200">
              <a:solidFill>
                <a:srgbClr val="F7F7F8"/>
              </a:solidFill>
            </a:endParaRPr>
          </a:p>
        </p:txBody>
      </p:sp>
      <p:sp>
        <p:nvSpPr>
          <p:cNvPr id="235" name="Google Shape;235;p34"/>
          <p:cNvSpPr txBox="1"/>
          <p:nvPr/>
        </p:nvSpPr>
        <p:spPr>
          <a:xfrm>
            <a:off x="8028125" y="2769400"/>
            <a:ext cx="1148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ida_func[0]</a:t>
            </a:r>
            <a:br>
              <a:rPr lang="zh-TW"/>
            </a:br>
            <a:endParaRPr/>
          </a:p>
          <a:p>
            <a:pPr marL="0" lvl="0" indent="0" algn="l" rtl="0">
              <a:spcBef>
                <a:spcPts val="0"/>
              </a:spcBef>
              <a:spcAft>
                <a:spcPts val="0"/>
              </a:spcAft>
              <a:buNone/>
            </a:pPr>
            <a:r>
              <a:rPr lang="zh-TW">
                <a:solidFill>
                  <a:schemeClr val="dk1"/>
                </a:solidFill>
              </a:rPr>
              <a:t>ida_func</a:t>
            </a:r>
            <a:r>
              <a:rPr lang="zh-TW"/>
              <a:t>[1]</a:t>
            </a:r>
            <a:endParaRPr/>
          </a:p>
          <a:p>
            <a:pPr marL="0" lvl="0" indent="0" algn="l" rtl="0">
              <a:spcBef>
                <a:spcPts val="0"/>
              </a:spcBef>
              <a:spcAft>
                <a:spcPts val="0"/>
              </a:spcAft>
              <a:buNone/>
            </a:pPr>
            <a:endParaRPr/>
          </a:p>
          <a:p>
            <a:pPr marL="0" lvl="0" indent="0" algn="l" rtl="0">
              <a:spcBef>
                <a:spcPts val="0"/>
              </a:spcBef>
              <a:spcAft>
                <a:spcPts val="0"/>
              </a:spcAft>
              <a:buNone/>
            </a:pPr>
            <a:r>
              <a:rPr lang="zh-TW">
                <a:solidFill>
                  <a:schemeClr val="dk1"/>
                </a:solidFill>
              </a:rPr>
              <a:t>ida_func</a:t>
            </a:r>
            <a:r>
              <a:rPr lang="zh-TW"/>
              <a:t>[2]</a:t>
            </a:r>
            <a:endParaRPr/>
          </a:p>
        </p:txBody>
      </p:sp>
      <p:cxnSp>
        <p:nvCxnSpPr>
          <p:cNvPr id="236" name="Google Shape;236;p34"/>
          <p:cNvCxnSpPr>
            <a:stCxn id="230" idx="3"/>
          </p:cNvCxnSpPr>
          <p:nvPr/>
        </p:nvCxnSpPr>
        <p:spPr>
          <a:xfrm>
            <a:off x="7583500" y="2379700"/>
            <a:ext cx="511800" cy="57210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p34"/>
          <p:cNvCxnSpPr>
            <a:stCxn id="232" idx="3"/>
            <a:endCxn id="235" idx="1"/>
          </p:cNvCxnSpPr>
          <p:nvPr/>
        </p:nvCxnSpPr>
        <p:spPr>
          <a:xfrm>
            <a:off x="7583500" y="3400450"/>
            <a:ext cx="444600" cy="0"/>
          </a:xfrm>
          <a:prstGeom prst="straightConnector1">
            <a:avLst/>
          </a:prstGeom>
          <a:noFill/>
          <a:ln w="9525" cap="flat" cmpd="sng">
            <a:solidFill>
              <a:schemeClr val="dk2"/>
            </a:solidFill>
            <a:prstDash val="solid"/>
            <a:round/>
            <a:headEnd type="none" w="med" len="med"/>
            <a:tailEnd type="triangle" w="med" len="med"/>
          </a:ln>
        </p:spPr>
      </p:cxnSp>
      <p:cxnSp>
        <p:nvCxnSpPr>
          <p:cNvPr id="238" name="Google Shape;238;p34"/>
          <p:cNvCxnSpPr>
            <a:stCxn id="234" idx="3"/>
          </p:cNvCxnSpPr>
          <p:nvPr/>
        </p:nvCxnSpPr>
        <p:spPr>
          <a:xfrm rot="10800000" flipH="1">
            <a:off x="7583500" y="3865000"/>
            <a:ext cx="489900" cy="556200"/>
          </a:xfrm>
          <a:prstGeom prst="straightConnector1">
            <a:avLst/>
          </a:prstGeom>
          <a:noFill/>
          <a:ln w="9525" cap="flat" cmpd="sng">
            <a:solidFill>
              <a:schemeClr val="dk2"/>
            </a:solidFill>
            <a:prstDash val="solid"/>
            <a:round/>
            <a:headEnd type="none" w="med" len="med"/>
            <a:tailEnd type="triangle" w="med" len="med"/>
          </a:ln>
        </p:spPr>
      </p:cxnSp>
      <p:cxnSp>
        <p:nvCxnSpPr>
          <p:cNvPr id="239" name="Google Shape;239;p34"/>
          <p:cNvCxnSpPr>
            <a:stCxn id="229" idx="1"/>
            <a:endCxn id="217" idx="3"/>
          </p:cNvCxnSpPr>
          <p:nvPr/>
        </p:nvCxnSpPr>
        <p:spPr>
          <a:xfrm flipH="1">
            <a:off x="4537000" y="2379700"/>
            <a:ext cx="1015500" cy="2046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34"/>
          <p:cNvCxnSpPr>
            <a:stCxn id="231" idx="1"/>
          </p:cNvCxnSpPr>
          <p:nvPr/>
        </p:nvCxnSpPr>
        <p:spPr>
          <a:xfrm rot="10800000">
            <a:off x="4610200" y="2717950"/>
            <a:ext cx="942300" cy="682500"/>
          </a:xfrm>
          <a:prstGeom prst="straightConnector1">
            <a:avLst/>
          </a:prstGeom>
          <a:noFill/>
          <a:ln w="9525" cap="flat" cmpd="sng">
            <a:solidFill>
              <a:schemeClr val="dk2"/>
            </a:solidFill>
            <a:prstDash val="solid"/>
            <a:round/>
            <a:headEnd type="none" w="med" len="med"/>
            <a:tailEnd type="triangle" w="med" len="med"/>
          </a:ln>
        </p:spPr>
      </p:cxnSp>
      <p:cxnSp>
        <p:nvCxnSpPr>
          <p:cNvPr id="241" name="Google Shape;241;p34"/>
          <p:cNvCxnSpPr>
            <a:stCxn id="233" idx="1"/>
          </p:cNvCxnSpPr>
          <p:nvPr/>
        </p:nvCxnSpPr>
        <p:spPr>
          <a:xfrm rot="10800000">
            <a:off x="4515100" y="2827600"/>
            <a:ext cx="1037400" cy="1593600"/>
          </a:xfrm>
          <a:prstGeom prst="straightConnector1">
            <a:avLst/>
          </a:prstGeom>
          <a:noFill/>
          <a:ln w="9525" cap="flat" cmpd="sng">
            <a:solidFill>
              <a:schemeClr val="dk2"/>
            </a:solidFill>
            <a:prstDash val="solid"/>
            <a:round/>
            <a:headEnd type="none" w="med" len="med"/>
            <a:tailEnd type="triangle" w="med" len="med"/>
          </a:ln>
        </p:spPr>
      </p:cxnSp>
      <p:sp>
        <p:nvSpPr>
          <p:cNvPr id="242" name="Google Shape;242;p34"/>
          <p:cNvSpPr txBox="1"/>
          <p:nvPr/>
        </p:nvSpPr>
        <p:spPr>
          <a:xfrm>
            <a:off x="5529900" y="4642450"/>
            <a:ext cx="330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t>Final table with data from three tables</a:t>
            </a:r>
            <a:endParaRPr/>
          </a:p>
        </p:txBody>
      </p:sp>
      <p:pic>
        <p:nvPicPr>
          <p:cNvPr id="23" name="音訊 22">
            <a:hlinkClick r:id="" action="ppaction://media"/>
            <a:extLst>
              <a:ext uri="{FF2B5EF4-FFF2-40B4-BE49-F238E27FC236}">
                <a16:creationId xmlns:a16="http://schemas.microsoft.com/office/drawing/2014/main" id="{4BA95313-304F-7C7D-B7C2-F65447E6B8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1212"/>
    </mc:Choice>
    <mc:Fallback xmlns="">
      <p:transition spd="slow" advTm="131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zh-TW" b="1" dirty="0"/>
              <a:t>Methodology - Save Data Reference</a:t>
            </a:r>
            <a:endParaRPr b="1"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sp>
        <p:nvSpPr>
          <p:cNvPr id="248" name="Google Shape;24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How much memory space are saved?</a:t>
            </a:r>
            <a:endParaRPr dirty="0"/>
          </a:p>
          <a:p>
            <a:pPr marL="914400" lvl="1" indent="-317500" algn="l" rtl="0">
              <a:lnSpc>
                <a:spcPct val="150000"/>
              </a:lnSpc>
              <a:spcBef>
                <a:spcPts val="0"/>
              </a:spcBef>
              <a:spcAft>
                <a:spcPts val="0"/>
              </a:spcAft>
              <a:buSzPts val="1400"/>
              <a:buChar char="○"/>
            </a:pPr>
            <a:r>
              <a:rPr lang="zh-TW" dirty="0"/>
              <a:t>Each row from Sample uses int + int + boolean = 32 + 32 + 1 = 65 bits</a:t>
            </a:r>
            <a:endParaRPr dirty="0"/>
          </a:p>
          <a:p>
            <a:pPr marL="914400" lvl="1" indent="-317500" algn="l" rtl="0">
              <a:lnSpc>
                <a:spcPct val="150000"/>
              </a:lnSpc>
              <a:spcBef>
                <a:spcPts val="0"/>
              </a:spcBef>
              <a:spcAft>
                <a:spcPts val="0"/>
              </a:spcAft>
              <a:buSzPts val="1400"/>
              <a:buChar char="○"/>
            </a:pPr>
            <a:r>
              <a:rPr lang="zh-TW" dirty="0"/>
              <a:t>Each row from r2_func / ida_func uses int + int + int = 32 + 32 +32 = 96 bits</a:t>
            </a:r>
            <a:endParaRPr dirty="0"/>
          </a:p>
          <a:p>
            <a:pPr marL="914400" lvl="1" indent="-317500" algn="l" rtl="0">
              <a:lnSpc>
                <a:spcPct val="150000"/>
              </a:lnSpc>
              <a:spcBef>
                <a:spcPts val="0"/>
              </a:spcBef>
              <a:spcAft>
                <a:spcPts val="0"/>
              </a:spcAft>
              <a:buSzPts val="1400"/>
              <a:buChar char="○"/>
            </a:pPr>
            <a:r>
              <a:rPr lang="zh-TW" dirty="0"/>
              <a:t>For each pair, we need 65 + 96 + 96 = 257 bits</a:t>
            </a:r>
            <a:endParaRPr dirty="0"/>
          </a:p>
          <a:p>
            <a:pPr marL="914400" lvl="1" indent="-317500" algn="l" rtl="0">
              <a:lnSpc>
                <a:spcPct val="150000"/>
              </a:lnSpc>
              <a:spcBef>
                <a:spcPts val="0"/>
              </a:spcBef>
              <a:spcAft>
                <a:spcPts val="0"/>
              </a:spcAft>
              <a:buSzPts val="1400"/>
              <a:buChar char="○"/>
            </a:pPr>
            <a:r>
              <a:rPr lang="zh-TW" dirty="0"/>
              <a:t>In our data structure, we need 4 address = 64*4 = 256 bits</a:t>
            </a:r>
            <a:endParaRPr dirty="0"/>
          </a:p>
          <a:p>
            <a:pPr marL="457200" lvl="0" indent="-342900" algn="l" rtl="0">
              <a:lnSpc>
                <a:spcPct val="150000"/>
              </a:lnSpc>
              <a:spcBef>
                <a:spcPts val="0"/>
              </a:spcBef>
              <a:spcAft>
                <a:spcPts val="0"/>
              </a:spcAft>
              <a:buSzPts val="1800"/>
              <a:buChar char="●"/>
            </a:pPr>
            <a:r>
              <a:rPr lang="zh-TW" dirty="0"/>
              <a:t>Although it’s not obvious in this data, it would be effective under:</a:t>
            </a:r>
            <a:endParaRPr dirty="0"/>
          </a:p>
          <a:p>
            <a:pPr marL="914400" lvl="1" indent="-317500" algn="l" rtl="0">
              <a:lnSpc>
                <a:spcPct val="150000"/>
              </a:lnSpc>
              <a:spcBef>
                <a:spcPts val="0"/>
              </a:spcBef>
              <a:spcAft>
                <a:spcPts val="0"/>
              </a:spcAft>
              <a:buSzPts val="1400"/>
              <a:buChar char="○"/>
            </a:pPr>
            <a:r>
              <a:rPr lang="zh-TW" dirty="0"/>
              <a:t>More join</a:t>
            </a:r>
            <a:endParaRPr dirty="0"/>
          </a:p>
          <a:p>
            <a:pPr marL="914400" lvl="1" indent="-317500" algn="l" rtl="0">
              <a:lnSpc>
                <a:spcPct val="150000"/>
              </a:lnSpc>
              <a:spcBef>
                <a:spcPts val="0"/>
              </a:spcBef>
              <a:spcAft>
                <a:spcPts val="0"/>
              </a:spcAft>
              <a:buSzPts val="1400"/>
              <a:buChar char="○"/>
            </a:pPr>
            <a:r>
              <a:rPr lang="zh-TW" dirty="0"/>
              <a:t>More space needed for each row</a:t>
            </a:r>
            <a:endParaRPr dirty="0"/>
          </a:p>
        </p:txBody>
      </p:sp>
      <p:pic>
        <p:nvPicPr>
          <p:cNvPr id="224" name="音訊 223">
            <a:hlinkClick r:id="" action="ppaction://media"/>
            <a:extLst>
              <a:ext uri="{FF2B5EF4-FFF2-40B4-BE49-F238E27FC236}">
                <a16:creationId xmlns:a16="http://schemas.microsoft.com/office/drawing/2014/main" id="{65824B73-DEE6-4B57-1723-B6D2129F0C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4070"/>
    </mc:Choice>
    <mc:Fallback xmlns="">
      <p:transition spd="slow" advTm="7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Evaluation</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4" name="Google Shape;25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Time</a:t>
            </a:r>
            <a:endParaRPr/>
          </a:p>
          <a:p>
            <a:pPr marL="914400" lvl="1" indent="-317500" algn="l" rtl="0">
              <a:lnSpc>
                <a:spcPct val="150000"/>
              </a:lnSpc>
              <a:spcBef>
                <a:spcPts val="0"/>
              </a:spcBef>
              <a:spcAft>
                <a:spcPts val="0"/>
              </a:spcAft>
              <a:buSzPts val="1400"/>
              <a:buChar char="○"/>
            </a:pPr>
            <a:r>
              <a:rPr lang="zh-TW"/>
              <a:t>MySQL: 10:43</a:t>
            </a:r>
            <a:endParaRPr/>
          </a:p>
          <a:p>
            <a:pPr marL="914400" lvl="1" indent="-317500" algn="l" rtl="0">
              <a:lnSpc>
                <a:spcPct val="150000"/>
              </a:lnSpc>
              <a:spcBef>
                <a:spcPts val="0"/>
              </a:spcBef>
              <a:spcAft>
                <a:spcPts val="0"/>
              </a:spcAft>
              <a:buSzPts val="1400"/>
              <a:buChar char="○"/>
            </a:pPr>
            <a:r>
              <a:rPr lang="zh-TW"/>
              <a:t>Our proposed approach: 4:16</a:t>
            </a:r>
            <a:endParaRPr/>
          </a:p>
          <a:p>
            <a:pPr marL="457200" lvl="0" indent="-342900" algn="l" rtl="0">
              <a:lnSpc>
                <a:spcPct val="150000"/>
              </a:lnSpc>
              <a:spcBef>
                <a:spcPts val="0"/>
              </a:spcBef>
              <a:spcAft>
                <a:spcPts val="0"/>
              </a:spcAft>
              <a:buSzPts val="1800"/>
              <a:buChar char="●"/>
            </a:pPr>
            <a:r>
              <a:rPr lang="zh-TW"/>
              <a:t>Space</a:t>
            </a:r>
            <a:endParaRPr/>
          </a:p>
          <a:p>
            <a:pPr marL="914400" lvl="1" indent="-317500" algn="l" rtl="0">
              <a:lnSpc>
                <a:spcPct val="150000"/>
              </a:lnSpc>
              <a:spcBef>
                <a:spcPts val="0"/>
              </a:spcBef>
              <a:spcAft>
                <a:spcPts val="0"/>
              </a:spcAft>
              <a:buSzPts val="1400"/>
              <a:buChar char="○"/>
            </a:pPr>
            <a:r>
              <a:rPr lang="zh-TW"/>
              <a:t>MySQL: 58 GB (on disk)</a:t>
            </a:r>
            <a:endParaRPr/>
          </a:p>
          <a:p>
            <a:pPr marL="914400" lvl="1" indent="-317500" algn="l" rtl="0">
              <a:lnSpc>
                <a:spcPct val="150000"/>
              </a:lnSpc>
              <a:spcBef>
                <a:spcPts val="0"/>
              </a:spcBef>
              <a:spcAft>
                <a:spcPts val="0"/>
              </a:spcAft>
              <a:buSzPts val="1400"/>
              <a:buChar char="○"/>
            </a:pPr>
            <a:r>
              <a:rPr lang="zh-TW"/>
              <a:t>Our proposed approach: 23.96 GB (in memory)</a:t>
            </a:r>
            <a:endParaRPr/>
          </a:p>
        </p:txBody>
      </p:sp>
      <p:pic>
        <p:nvPicPr>
          <p:cNvPr id="12" name="音訊 11">
            <a:hlinkClick r:id="" action="ppaction://media"/>
            <a:extLst>
              <a:ext uri="{FF2B5EF4-FFF2-40B4-BE49-F238E27FC236}">
                <a16:creationId xmlns:a16="http://schemas.microsoft.com/office/drawing/2014/main" id="{6BDDE1A5-B8CC-9C7E-A25B-786DE29F38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647"/>
    </mc:Choice>
    <mc:Fallback xmlns="">
      <p:transition spd="slow" advTm="3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TW" b="1" dirty="0"/>
              <a:t>W</a:t>
            </a:r>
            <a:r>
              <a:rPr lang="en-US" b="1" dirty="0"/>
              <a:t>ork </a:t>
            </a:r>
            <a:r>
              <a:rPr lang="en-US" altLang="zh-TW" b="1" dirty="0"/>
              <a:t>D</a:t>
            </a:r>
            <a:r>
              <a:rPr lang="en-US" b="1" dirty="0"/>
              <a:t>istribution</a:t>
            </a:r>
            <a:endParaRPr b="1" dirty="0"/>
          </a:p>
        </p:txBody>
      </p:sp>
      <p:sp>
        <p:nvSpPr>
          <p:cNvPr id="7" name="文字方塊 6">
            <a:extLst>
              <a:ext uri="{FF2B5EF4-FFF2-40B4-BE49-F238E27FC236}">
                <a16:creationId xmlns:a16="http://schemas.microsoft.com/office/drawing/2014/main" id="{9258C957-9A07-40E8-82FD-2BBF1EBF4111}"/>
              </a:ext>
            </a:extLst>
          </p:cNvPr>
          <p:cNvSpPr txBox="1"/>
          <p:nvPr/>
        </p:nvSpPr>
        <p:spPr>
          <a:xfrm>
            <a:off x="311700" y="1342022"/>
            <a:ext cx="8945216" cy="3071867"/>
          </a:xfrm>
          <a:prstGeom prst="rect">
            <a:avLst/>
          </a:prstGeom>
          <a:noFill/>
        </p:spPr>
        <p:txBody>
          <a:bodyPr wrap="square" lIns="91440" tIns="45720" rIns="91440" bIns="45720" anchor="t">
            <a:spAutoFit/>
          </a:bodyPr>
          <a:lstStyle/>
          <a:p>
            <a:pPr>
              <a:lnSpc>
                <a:spcPct val="200000"/>
              </a:lnSpc>
            </a:pPr>
            <a:r>
              <a:rPr lang="en-US" altLang="zh-TW" sz="2000" dirty="0"/>
              <a:t>Introduction       </a:t>
            </a:r>
            <a:r>
              <a:rPr lang="zh-TW" altLang="en-US" sz="2000" dirty="0">
                <a:solidFill>
                  <a:schemeClr val="accent2">
                    <a:lumMod val="75000"/>
                    <a:lumOff val="25000"/>
                  </a:schemeClr>
                </a:solidFill>
              </a:rPr>
              <a:t>陳品瑄 </a:t>
            </a:r>
            <a:r>
              <a:rPr lang="en-US" altLang="zh-TW" sz="2000" dirty="0">
                <a:solidFill>
                  <a:schemeClr val="accent2">
                    <a:lumMod val="75000"/>
                    <a:lumOff val="25000"/>
                  </a:schemeClr>
                </a:solidFill>
              </a:rPr>
              <a:t>(PIN-XUAN CHEN)</a:t>
            </a:r>
            <a:br>
              <a:rPr lang="en-US" altLang="zh-TW" sz="2000" dirty="0"/>
            </a:br>
            <a:r>
              <a:rPr lang="en-US" altLang="zh-TW" sz="2000" dirty="0"/>
              <a:t>Background       </a:t>
            </a:r>
            <a:r>
              <a:rPr lang="zh-TW" altLang="en-US" sz="2000" dirty="0">
                <a:solidFill>
                  <a:schemeClr val="accent2">
                    <a:lumMod val="75000"/>
                    <a:lumOff val="25000"/>
                  </a:schemeClr>
                </a:solidFill>
              </a:rPr>
              <a:t>黃尹姿 </a:t>
            </a:r>
            <a:r>
              <a:rPr lang="en-US" altLang="zh-TW" sz="2000" dirty="0">
                <a:solidFill>
                  <a:schemeClr val="accent2">
                    <a:lumMod val="75000"/>
                    <a:lumOff val="25000"/>
                  </a:schemeClr>
                </a:solidFill>
              </a:rPr>
              <a:t>(HUANG YIN TZU)  </a:t>
            </a:r>
            <a:r>
              <a:rPr lang="zh-TW" altLang="en-US" sz="2000" dirty="0">
                <a:solidFill>
                  <a:schemeClr val="accent2">
                    <a:lumMod val="75000"/>
                    <a:lumOff val="25000"/>
                  </a:schemeClr>
                </a:solidFill>
              </a:rPr>
              <a:t>莊惠文 </a:t>
            </a:r>
            <a:r>
              <a:rPr lang="en-US" altLang="zh-TW" sz="2000" dirty="0">
                <a:solidFill>
                  <a:schemeClr val="accent2">
                    <a:lumMod val="75000"/>
                    <a:lumOff val="25000"/>
                  </a:schemeClr>
                </a:solidFill>
              </a:rPr>
              <a:t>(CHUANG HUI WEN)</a:t>
            </a:r>
          </a:p>
          <a:p>
            <a:pPr>
              <a:lnSpc>
                <a:spcPct val="200000"/>
              </a:lnSpc>
            </a:pPr>
            <a:r>
              <a:rPr lang="en-US" altLang="zh-TW" sz="2000" dirty="0"/>
              <a:t>Methodology    </a:t>
            </a:r>
            <a:r>
              <a:rPr lang="zh-TW" altLang="en-US" sz="2000"/>
              <a:t>  </a:t>
            </a:r>
            <a:r>
              <a:rPr lang="zh-TW" altLang="en-US" sz="2000">
                <a:solidFill>
                  <a:schemeClr val="accent2">
                    <a:lumMod val="75000"/>
                    <a:lumOff val="25000"/>
                  </a:schemeClr>
                </a:solidFill>
              </a:rPr>
              <a:t>陳憶賢 </a:t>
            </a:r>
            <a:r>
              <a:rPr lang="en-US" altLang="zh-TW" sz="2000" dirty="0">
                <a:solidFill>
                  <a:schemeClr val="accent2">
                    <a:lumMod val="75000"/>
                    <a:lumOff val="25000"/>
                  </a:schemeClr>
                </a:solidFill>
              </a:rPr>
              <a:t>(YI-HSIEN CHEN)</a:t>
            </a:r>
            <a:endParaRPr lang="zh-TW" altLang="en-US" sz="2000" dirty="0">
              <a:solidFill>
                <a:schemeClr val="accent2">
                  <a:lumMod val="75000"/>
                  <a:lumOff val="25000"/>
                </a:schemeClr>
              </a:solidFill>
            </a:endParaRPr>
          </a:p>
          <a:p>
            <a:pPr>
              <a:lnSpc>
                <a:spcPct val="200000"/>
              </a:lnSpc>
            </a:pPr>
            <a:r>
              <a:rPr lang="en-US" altLang="zh-TW" sz="2000" dirty="0"/>
              <a:t>Evaluation          </a:t>
            </a:r>
            <a:r>
              <a:rPr lang="zh-TW" altLang="en-US" sz="2000">
                <a:solidFill>
                  <a:schemeClr val="accent2">
                    <a:lumMod val="75000"/>
                    <a:lumOff val="25000"/>
                  </a:schemeClr>
                </a:solidFill>
              </a:rPr>
              <a:t>陳憶賢 </a:t>
            </a:r>
            <a:r>
              <a:rPr lang="en-US" sz="2000" dirty="0">
                <a:solidFill>
                  <a:schemeClr val="accent2">
                    <a:lumMod val="75000"/>
                    <a:lumOff val="25000"/>
                  </a:schemeClr>
                </a:solidFill>
              </a:rPr>
              <a:t>(YI-HSIEN CHEN)</a:t>
            </a:r>
            <a:br>
              <a:rPr lang="en-US" altLang="zh-TW" sz="2000" dirty="0"/>
            </a:br>
            <a:r>
              <a:rPr lang="en-US" altLang="zh-TW" sz="2000" dirty="0"/>
              <a:t>Video                 </a:t>
            </a:r>
            <a:r>
              <a:rPr lang="zh-TW" altLang="en-US" sz="2000">
                <a:solidFill>
                  <a:schemeClr val="accent2">
                    <a:lumMod val="75000"/>
                    <a:lumOff val="25000"/>
                  </a:schemeClr>
                </a:solidFill>
              </a:rPr>
              <a:t>劉易霖 </a:t>
            </a:r>
            <a:r>
              <a:rPr lang="en-US" altLang="zh-TW" sz="2000" dirty="0">
                <a:solidFill>
                  <a:schemeClr val="accent2">
                    <a:lumMod val="75000"/>
                    <a:lumOff val="25000"/>
                  </a:schemeClr>
                </a:solidFill>
              </a:rPr>
              <a:t>(LIU, YIH-LIN) </a:t>
            </a:r>
            <a:r>
              <a:rPr lang="zh-TW" altLang="en-US" sz="2000">
                <a:solidFill>
                  <a:schemeClr val="accent2">
                    <a:lumMod val="75000"/>
                    <a:lumOff val="25000"/>
                  </a:schemeClr>
                </a:solidFill>
              </a:rPr>
              <a:t>陳憶賢 </a:t>
            </a:r>
            <a:r>
              <a:rPr lang="en-US" sz="2000" dirty="0">
                <a:solidFill>
                  <a:schemeClr val="accent2">
                    <a:lumMod val="75000"/>
                    <a:lumOff val="25000"/>
                  </a:schemeClr>
                </a:solidFill>
              </a:rPr>
              <a:t>(YI-HSIEN CHEN)</a:t>
            </a:r>
            <a:endParaRPr lang="zh-TW" altLang="en-US" sz="2000" dirty="0">
              <a:solidFill>
                <a:schemeClr val="accent2">
                  <a:lumMod val="75000"/>
                  <a:lumOff val="25000"/>
                </a:schemeClr>
              </a:solidFill>
            </a:endParaRPr>
          </a:p>
        </p:txBody>
      </p:sp>
      <p:pic>
        <p:nvPicPr>
          <p:cNvPr id="5" name="音訊 4">
            <a:hlinkClick r:id="" action="ppaction://media"/>
            <a:extLst>
              <a:ext uri="{FF2B5EF4-FFF2-40B4-BE49-F238E27FC236}">
                <a16:creationId xmlns:a16="http://schemas.microsoft.com/office/drawing/2014/main" id="{C0EE657E-EDE1-F6D2-DD6B-2231C085D8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475"/>
    </mc:Choice>
    <mc:Fallback xmlns="">
      <p:transition spd="slow" advTm="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A9CAE1B-5C54-4C23-B9AF-D104E1BC53A4}"/>
              </a:ext>
            </a:extLst>
          </p:cNvPr>
          <p:cNvSpPr txBox="1"/>
          <p:nvPr/>
        </p:nvSpPr>
        <p:spPr>
          <a:xfrm>
            <a:off x="1405393" y="2187029"/>
            <a:ext cx="6333214" cy="769441"/>
          </a:xfrm>
          <a:prstGeom prst="rect">
            <a:avLst/>
          </a:prstGeom>
          <a:noFill/>
        </p:spPr>
        <p:txBody>
          <a:bodyPr wrap="square">
            <a:spAutoFit/>
          </a:bodyPr>
          <a:lstStyle/>
          <a:p>
            <a:pPr algn="ctr"/>
            <a:r>
              <a:rPr lang="en-US" altLang="zh-TW" sz="4400" b="1" dirty="0"/>
              <a:t>Thanks for listening</a:t>
            </a:r>
          </a:p>
        </p:txBody>
      </p:sp>
      <p:pic>
        <p:nvPicPr>
          <p:cNvPr id="7" name="音訊 6">
            <a:hlinkClick r:id="" action="ppaction://media"/>
            <a:extLst>
              <a:ext uri="{FF2B5EF4-FFF2-40B4-BE49-F238E27FC236}">
                <a16:creationId xmlns:a16="http://schemas.microsoft.com/office/drawing/2014/main" id="{89AFC9B4-E799-82F0-61C4-106131701D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81903089"/>
      </p:ext>
    </p:extLst>
  </p:cSld>
  <p:clrMapOvr>
    <a:masterClrMapping/>
  </p:clrMapOvr>
  <mc:AlternateContent xmlns:mc="http://schemas.openxmlformats.org/markup-compatibility/2006" xmlns:p14="http://schemas.microsoft.com/office/powerpoint/2010/main">
    <mc:Choice Requires="p14">
      <p:transition spd="slow" p14:dur="2000" advTm="3848"/>
    </mc:Choice>
    <mc:Fallback xmlns="">
      <p:transition spd="slow" advTm="3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Video Link</a:t>
            </a:r>
            <a:endParaRPr b="1" dirty="0"/>
          </a:p>
        </p:txBody>
      </p:sp>
      <p:sp>
        <p:nvSpPr>
          <p:cNvPr id="7" name="文字方塊 6">
            <a:extLst>
              <a:ext uri="{FF2B5EF4-FFF2-40B4-BE49-F238E27FC236}">
                <a16:creationId xmlns:a16="http://schemas.microsoft.com/office/drawing/2014/main" id="{9258C957-9A07-40E8-82FD-2BBF1EBF4111}"/>
              </a:ext>
            </a:extLst>
          </p:cNvPr>
          <p:cNvSpPr txBox="1"/>
          <p:nvPr/>
        </p:nvSpPr>
        <p:spPr>
          <a:xfrm>
            <a:off x="311700" y="1342022"/>
            <a:ext cx="8945216" cy="612412"/>
          </a:xfrm>
          <a:prstGeom prst="rect">
            <a:avLst/>
          </a:prstGeom>
          <a:noFill/>
        </p:spPr>
        <p:txBody>
          <a:bodyPr wrap="square" lIns="91440" tIns="45720" rIns="91440" bIns="45720" anchor="t">
            <a:spAutoFit/>
          </a:bodyPr>
          <a:lstStyle/>
          <a:p>
            <a:pPr>
              <a:lnSpc>
                <a:spcPct val="200000"/>
              </a:lnSpc>
            </a:pPr>
            <a:r>
              <a:rPr lang="en-US" sz="2000" dirty="0"/>
              <a:t>https://www.youtube.com/</a:t>
            </a:r>
            <a:r>
              <a:rPr lang="en-US" altLang="zh-TW" sz="2000" dirty="0"/>
              <a:t>watch</a:t>
            </a:r>
            <a:r>
              <a:rPr lang="en-US" sz="2000" dirty="0"/>
              <a:t>?v=Inw_wWsPWWU</a:t>
            </a:r>
            <a:endParaRPr lang="en-US" altLang="zh-TW" dirty="0"/>
          </a:p>
        </p:txBody>
      </p:sp>
      <p:pic>
        <p:nvPicPr>
          <p:cNvPr id="5" name="音訊 4">
            <a:hlinkClick r:id="" action="ppaction://media"/>
            <a:extLst>
              <a:ext uri="{FF2B5EF4-FFF2-40B4-BE49-F238E27FC236}">
                <a16:creationId xmlns:a16="http://schemas.microsoft.com/office/drawing/2014/main" id="{C0EE657E-EDE1-F6D2-DD6B-2231C085D8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7007674"/>
      </p:ext>
    </p:extLst>
  </p:cSld>
  <p:clrMapOvr>
    <a:masterClrMapping/>
  </p:clrMapOvr>
  <mc:AlternateContent xmlns:mc="http://schemas.openxmlformats.org/markup-compatibility/2006">
    <mc:Choice xmlns:p14="http://schemas.microsoft.com/office/powerpoint/2010/main" Requires="p14">
      <p:transition spd="slow" p14:dur="2000" advTm="5475"/>
    </mc:Choice>
    <mc:Fallback>
      <p:transition spd="slow" advTm="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3259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Example: finding the A∩C among three tables</a:t>
            </a:r>
            <a:endParaRPr b="1" dirty="0"/>
          </a:p>
        </p:txBody>
      </p:sp>
      <p:sp>
        <p:nvSpPr>
          <p:cNvPr id="68" name="Google Shape;68;p15"/>
          <p:cNvSpPr txBox="1">
            <a:spLocks noGrp="1"/>
          </p:cNvSpPr>
          <p:nvPr>
            <p:ph type="body" idx="1"/>
          </p:nvPr>
        </p:nvSpPr>
        <p:spPr>
          <a:xfrm>
            <a:off x="389725" y="2934875"/>
            <a:ext cx="3809400" cy="9366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zh-TW">
                <a:solidFill>
                  <a:schemeClr val="dk1"/>
                </a:solidFill>
              </a:rPr>
              <a:t>There are three tables recoding function dictionaries. We want to find the specific A∩C tuples by JOIN on ID columns</a:t>
            </a:r>
            <a:endParaRPr>
              <a:solidFill>
                <a:schemeClr val="dk1"/>
              </a:solidFill>
            </a:endParaRPr>
          </a:p>
        </p:txBody>
      </p:sp>
      <p:pic>
        <p:nvPicPr>
          <p:cNvPr id="69" name="Google Shape;69;p15"/>
          <p:cNvPicPr preferRelativeResize="0"/>
          <p:nvPr/>
        </p:nvPicPr>
        <p:blipFill rotWithShape="1">
          <a:blip r:embed="rId5">
            <a:alphaModFix/>
          </a:blip>
          <a:srcRect b="55781"/>
          <a:stretch/>
        </p:blipFill>
        <p:spPr>
          <a:xfrm>
            <a:off x="383800" y="1000075"/>
            <a:ext cx="3760725" cy="1785888"/>
          </a:xfrm>
          <a:prstGeom prst="rect">
            <a:avLst/>
          </a:prstGeom>
          <a:noFill/>
          <a:ln>
            <a:noFill/>
          </a:ln>
        </p:spPr>
      </p:pic>
      <p:pic>
        <p:nvPicPr>
          <p:cNvPr id="70" name="Google Shape;70;p15"/>
          <p:cNvPicPr preferRelativeResize="0"/>
          <p:nvPr/>
        </p:nvPicPr>
        <p:blipFill rotWithShape="1">
          <a:blip r:embed="rId5">
            <a:alphaModFix/>
          </a:blip>
          <a:srcRect t="74195"/>
          <a:stretch/>
        </p:blipFill>
        <p:spPr>
          <a:xfrm>
            <a:off x="4841435" y="1000075"/>
            <a:ext cx="3990865" cy="1105924"/>
          </a:xfrm>
          <a:prstGeom prst="rect">
            <a:avLst/>
          </a:prstGeom>
          <a:noFill/>
          <a:ln>
            <a:noFill/>
          </a:ln>
        </p:spPr>
      </p:pic>
      <p:pic>
        <p:nvPicPr>
          <p:cNvPr id="71" name="Google Shape;71;p15"/>
          <p:cNvPicPr preferRelativeResize="0"/>
          <p:nvPr/>
        </p:nvPicPr>
        <p:blipFill rotWithShape="1">
          <a:blip r:embed="rId6">
            <a:alphaModFix/>
          </a:blip>
          <a:srcRect t="4352" b="4969"/>
          <a:stretch/>
        </p:blipFill>
        <p:spPr>
          <a:xfrm>
            <a:off x="4305050" y="2125175"/>
            <a:ext cx="3244675" cy="2942124"/>
          </a:xfrm>
          <a:prstGeom prst="rect">
            <a:avLst/>
          </a:prstGeom>
          <a:noFill/>
          <a:ln>
            <a:noFill/>
          </a:ln>
        </p:spPr>
      </p:pic>
      <p:pic>
        <p:nvPicPr>
          <p:cNvPr id="72" name="Google Shape;72;p15"/>
          <p:cNvPicPr preferRelativeResize="0"/>
          <p:nvPr/>
        </p:nvPicPr>
        <p:blipFill rotWithShape="1">
          <a:blip r:embed="rId5">
            <a:alphaModFix/>
          </a:blip>
          <a:srcRect t="45516" b="27100"/>
          <a:stretch/>
        </p:blipFill>
        <p:spPr>
          <a:xfrm>
            <a:off x="383800" y="3948500"/>
            <a:ext cx="3760725" cy="1105924"/>
          </a:xfrm>
          <a:prstGeom prst="rect">
            <a:avLst/>
          </a:prstGeom>
          <a:noFill/>
          <a:ln>
            <a:noFill/>
          </a:ln>
        </p:spPr>
      </p:pic>
      <p:cxnSp>
        <p:nvCxnSpPr>
          <p:cNvPr id="73" name="Google Shape;73;p15"/>
          <p:cNvCxnSpPr/>
          <p:nvPr/>
        </p:nvCxnSpPr>
        <p:spPr>
          <a:xfrm>
            <a:off x="3306350" y="2107475"/>
            <a:ext cx="1335300" cy="751200"/>
          </a:xfrm>
          <a:prstGeom prst="straightConnector1">
            <a:avLst/>
          </a:prstGeom>
          <a:noFill/>
          <a:ln w="19050" cap="flat" cmpd="sng">
            <a:solidFill>
              <a:srgbClr val="EA9999"/>
            </a:solidFill>
            <a:prstDash val="solid"/>
            <a:round/>
            <a:headEnd type="none" w="med" len="med"/>
            <a:tailEnd type="none" w="med" len="med"/>
          </a:ln>
        </p:spPr>
      </p:cxnSp>
      <p:cxnSp>
        <p:nvCxnSpPr>
          <p:cNvPr id="74" name="Google Shape;74;p15"/>
          <p:cNvCxnSpPr/>
          <p:nvPr/>
        </p:nvCxnSpPr>
        <p:spPr>
          <a:xfrm>
            <a:off x="3848875" y="4527950"/>
            <a:ext cx="1627800" cy="0"/>
          </a:xfrm>
          <a:prstGeom prst="straightConnector1">
            <a:avLst/>
          </a:prstGeom>
          <a:noFill/>
          <a:ln w="19050" cap="flat" cmpd="sng">
            <a:solidFill>
              <a:srgbClr val="B6D7A8"/>
            </a:solidFill>
            <a:prstDash val="solid"/>
            <a:round/>
            <a:headEnd type="none" w="med" len="med"/>
            <a:tailEnd type="none" w="med" len="med"/>
          </a:ln>
        </p:spPr>
      </p:cxnSp>
      <p:cxnSp>
        <p:nvCxnSpPr>
          <p:cNvPr id="75" name="Google Shape;75;p15"/>
          <p:cNvCxnSpPr/>
          <p:nvPr/>
        </p:nvCxnSpPr>
        <p:spPr>
          <a:xfrm rot="10800000" flipH="1">
            <a:off x="6864025" y="1752675"/>
            <a:ext cx="907800" cy="855600"/>
          </a:xfrm>
          <a:prstGeom prst="straightConnector1">
            <a:avLst/>
          </a:prstGeom>
          <a:noFill/>
          <a:ln w="19050" cap="flat" cmpd="sng">
            <a:solidFill>
              <a:srgbClr val="A4C2F4"/>
            </a:solidFill>
            <a:prstDash val="solid"/>
            <a:round/>
            <a:headEnd type="none" w="med" len="med"/>
            <a:tailEnd type="none" w="med" len="med"/>
          </a:ln>
        </p:spPr>
      </p:cxnSp>
      <p:sp>
        <p:nvSpPr>
          <p:cNvPr id="76" name="Google Shape;76;p15"/>
          <p:cNvSpPr/>
          <p:nvPr/>
        </p:nvSpPr>
        <p:spPr>
          <a:xfrm>
            <a:off x="833725" y="1168500"/>
            <a:ext cx="2921400" cy="1149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751313" y="4273450"/>
            <a:ext cx="2921400" cy="1149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313588" y="1283400"/>
            <a:ext cx="2921400" cy="114900"/>
          </a:xfrm>
          <a:prstGeom prst="rect">
            <a:avLst/>
          </a:prstGeom>
          <a:no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手繪多邊形: 圖案 17">
            <a:extLst>
              <a:ext uri="{FF2B5EF4-FFF2-40B4-BE49-F238E27FC236}">
                <a16:creationId xmlns:a16="http://schemas.microsoft.com/office/drawing/2014/main" id="{7850C74D-6F88-4FFF-8601-14487E523779}"/>
              </a:ext>
            </a:extLst>
          </p:cNvPr>
          <p:cNvSpPr/>
          <p:nvPr/>
        </p:nvSpPr>
        <p:spPr>
          <a:xfrm>
            <a:off x="4966710" y="3219101"/>
            <a:ext cx="934689" cy="844472"/>
          </a:xfrm>
          <a:custGeom>
            <a:avLst/>
            <a:gdLst>
              <a:gd name="connsiteX0" fmla="*/ 575710 w 934689"/>
              <a:gd name="connsiteY0" fmla="*/ 0 h 844472"/>
              <a:gd name="connsiteX1" fmla="*/ 588806 w 934689"/>
              <a:gd name="connsiteY1" fmla="*/ 85813 h 844472"/>
              <a:gd name="connsiteX2" fmla="*/ 852240 w 934689"/>
              <a:gd name="connsiteY2" fmla="*/ 574427 h 844472"/>
              <a:gd name="connsiteX3" fmla="*/ 934689 w 934689"/>
              <a:gd name="connsiteY3" fmla="*/ 642454 h 844472"/>
              <a:gd name="connsiteX4" fmla="*/ 827941 w 934689"/>
              <a:gd name="connsiteY4" fmla="*/ 716428 h 844472"/>
              <a:gd name="connsiteX5" fmla="*/ 346879 w 934689"/>
              <a:gd name="connsiteY5" fmla="*/ 844472 h 844472"/>
              <a:gd name="connsiteX6" fmla="*/ 59484 w 934689"/>
              <a:gd name="connsiteY6" fmla="*/ 801022 h 844472"/>
              <a:gd name="connsiteX7" fmla="*/ 0 w 934689"/>
              <a:gd name="connsiteY7" fmla="*/ 779251 h 844472"/>
              <a:gd name="connsiteX8" fmla="*/ 13855 w 934689"/>
              <a:gd name="connsiteY8" fmla="*/ 688468 h 844472"/>
              <a:gd name="connsiteX9" fmla="*/ 479617 w 934689"/>
              <a:gd name="connsiteY9" fmla="*/ 44830 h 84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4689" h="844472">
                <a:moveTo>
                  <a:pt x="575710" y="0"/>
                </a:moveTo>
                <a:lnTo>
                  <a:pt x="588806" y="85813"/>
                </a:lnTo>
                <a:cubicBezTo>
                  <a:pt x="627429" y="274555"/>
                  <a:pt x="721069" y="443256"/>
                  <a:pt x="852240" y="574427"/>
                </a:cubicBezTo>
                <a:lnTo>
                  <a:pt x="934689" y="642454"/>
                </a:lnTo>
                <a:lnTo>
                  <a:pt x="827941" y="716428"/>
                </a:lnTo>
                <a:cubicBezTo>
                  <a:pt x="686278" y="797885"/>
                  <a:pt x="522019" y="844472"/>
                  <a:pt x="346879" y="844472"/>
                </a:cubicBezTo>
                <a:cubicBezTo>
                  <a:pt x="246799" y="844472"/>
                  <a:pt x="150272" y="829260"/>
                  <a:pt x="59484" y="801022"/>
                </a:cubicBezTo>
                <a:lnTo>
                  <a:pt x="0" y="779251"/>
                </a:lnTo>
                <a:lnTo>
                  <a:pt x="13855" y="688468"/>
                </a:lnTo>
                <a:cubicBezTo>
                  <a:pt x="70180" y="413219"/>
                  <a:pt x="243514" y="180593"/>
                  <a:pt x="479617" y="44830"/>
                </a:cubicBezTo>
                <a:close/>
              </a:path>
            </a:pathLst>
          </a:custGeom>
          <a:solidFill>
            <a:srgbClr val="FF3300">
              <a:alpha val="5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pic>
        <p:nvPicPr>
          <p:cNvPr id="11" name="音訊 10">
            <a:hlinkClick r:id="" action="ppaction://media"/>
            <a:extLst>
              <a:ext uri="{FF2B5EF4-FFF2-40B4-BE49-F238E27FC236}">
                <a16:creationId xmlns:a16="http://schemas.microsoft.com/office/drawing/2014/main" id="{D9109802-499E-4964-9708-1B7CC211F6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689"/>
    </mc:Choice>
    <mc:Fallback xmlns="">
      <p:transition spd="slow" advTm="29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2418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SQL code for three table join</a:t>
            </a:r>
            <a:endParaRPr b="1" dirty="0"/>
          </a:p>
        </p:txBody>
      </p:sp>
      <p:sp>
        <p:nvSpPr>
          <p:cNvPr id="84" name="Google Shape;84;p16"/>
          <p:cNvSpPr txBox="1">
            <a:spLocks noGrp="1"/>
          </p:cNvSpPr>
          <p:nvPr>
            <p:ph type="body" idx="1"/>
          </p:nvPr>
        </p:nvSpPr>
        <p:spPr>
          <a:xfrm>
            <a:off x="311700" y="1152475"/>
            <a:ext cx="8520600" cy="363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SELECT Samples.ID,  Samples.Malicious,</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r2_func.ID) AS r2_func_count,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ida_func.ID) AS ida_func_count,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    COUNT(DISTINCT CASE WHEN r2_func.Addr = ida_func.Addr THEN r2_func.ID END) AS common_records_count</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FROM Samples</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INNER JOIN r2_func ON Samples.Valid=True AND Samples.ID = r2_func.SID</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LEFT JOIN  ida_func ON Samples.ID = ida_func.SID</a:t>
            </a:r>
            <a:endParaRPr dirty="0">
              <a:solidFill>
                <a:schemeClr val="dk1"/>
              </a:solidFill>
              <a:latin typeface="Courier New"/>
              <a:ea typeface="Courier New"/>
              <a:cs typeface="Courier New"/>
              <a:sym typeface="Courier New"/>
            </a:endParaRPr>
          </a:p>
          <a:p>
            <a:pPr marL="0" lvl="0" indent="0" algn="l" rtl="0">
              <a:spcBef>
                <a:spcPts val="1200"/>
              </a:spcBef>
              <a:spcAft>
                <a:spcPts val="0"/>
              </a:spcAft>
              <a:buClr>
                <a:schemeClr val="dk1"/>
              </a:buClr>
              <a:buSzPct val="61111"/>
              <a:buFont typeface="Arial"/>
              <a:buNone/>
            </a:pPr>
            <a:r>
              <a:rPr lang="zh-TW" dirty="0">
                <a:solidFill>
                  <a:schemeClr val="dk1"/>
                </a:solidFill>
                <a:latin typeface="Courier New"/>
                <a:ea typeface="Courier New"/>
                <a:cs typeface="Courier New"/>
                <a:sym typeface="Courier New"/>
              </a:rPr>
              <a:t>GROUP BY Samples.ID, Samples.Malicious</a:t>
            </a:r>
            <a:endParaRPr dirty="0">
              <a:solidFill>
                <a:schemeClr val="dk1"/>
              </a:solidFill>
              <a:latin typeface="Courier New"/>
              <a:ea typeface="Courier New"/>
              <a:cs typeface="Courier New"/>
              <a:sym typeface="Courier New"/>
            </a:endParaRPr>
          </a:p>
          <a:p>
            <a:pPr marL="0" lvl="0" indent="0" algn="l" rtl="0">
              <a:spcBef>
                <a:spcPts val="1200"/>
              </a:spcBef>
              <a:spcAft>
                <a:spcPts val="1200"/>
              </a:spcAft>
              <a:buNone/>
            </a:pPr>
            <a:r>
              <a:rPr lang="zh-TW" dirty="0">
                <a:solidFill>
                  <a:schemeClr val="dk1"/>
                </a:solidFill>
                <a:latin typeface="Courier New"/>
                <a:ea typeface="Courier New"/>
                <a:cs typeface="Courier New"/>
                <a:sym typeface="Courier New"/>
              </a:rPr>
              <a:t>ORDER BY Samples.Malicious, ida_func_count;</a:t>
            </a:r>
            <a:endParaRPr dirty="0">
              <a:solidFill>
                <a:schemeClr val="dk1"/>
              </a:solidFill>
              <a:latin typeface="Courier New"/>
              <a:ea typeface="Courier New"/>
              <a:cs typeface="Courier New"/>
              <a:sym typeface="Courier New"/>
            </a:endParaRPr>
          </a:p>
        </p:txBody>
      </p:sp>
      <p:sp>
        <p:nvSpPr>
          <p:cNvPr id="85" name="Google Shape;85;p16"/>
          <p:cNvSpPr/>
          <p:nvPr/>
        </p:nvSpPr>
        <p:spPr>
          <a:xfrm>
            <a:off x="365150" y="1178925"/>
            <a:ext cx="8304600" cy="16380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64865" y="3146738"/>
            <a:ext cx="8304600" cy="163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rotWithShape="1">
          <a:blip r:embed="rId5">
            <a:alphaModFix/>
          </a:blip>
          <a:srcRect t="4352" b="4969"/>
          <a:stretch/>
        </p:blipFill>
        <p:spPr>
          <a:xfrm>
            <a:off x="6289500" y="62600"/>
            <a:ext cx="2182151" cy="1978675"/>
          </a:xfrm>
          <a:prstGeom prst="rect">
            <a:avLst/>
          </a:prstGeom>
          <a:noFill/>
          <a:ln>
            <a:noFill/>
          </a:ln>
        </p:spPr>
      </p:pic>
      <p:sp>
        <p:nvSpPr>
          <p:cNvPr id="88" name="Google Shape;88;p16"/>
          <p:cNvSpPr txBox="1"/>
          <p:nvPr/>
        </p:nvSpPr>
        <p:spPr>
          <a:xfrm>
            <a:off x="6409575" y="445025"/>
            <a:ext cx="708900" cy="3387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t>Samples</a:t>
            </a:r>
            <a:endParaRPr sz="1000"/>
          </a:p>
        </p:txBody>
      </p:sp>
      <p:sp>
        <p:nvSpPr>
          <p:cNvPr id="89" name="Google Shape;89;p16"/>
          <p:cNvSpPr txBox="1"/>
          <p:nvPr/>
        </p:nvSpPr>
        <p:spPr>
          <a:xfrm>
            <a:off x="7014850" y="1550000"/>
            <a:ext cx="708900" cy="3387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t>r2_func</a:t>
            </a:r>
            <a:endParaRPr sz="1000"/>
          </a:p>
        </p:txBody>
      </p:sp>
      <p:sp>
        <p:nvSpPr>
          <p:cNvPr id="90" name="Google Shape;90;p16"/>
          <p:cNvSpPr txBox="1"/>
          <p:nvPr/>
        </p:nvSpPr>
        <p:spPr>
          <a:xfrm>
            <a:off x="7657625" y="445025"/>
            <a:ext cx="708900" cy="3387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t>ida_func</a:t>
            </a:r>
            <a:endParaRPr sz="1000"/>
          </a:p>
        </p:txBody>
      </p:sp>
      <p:pic>
        <p:nvPicPr>
          <p:cNvPr id="5" name="音訊 4">
            <a:hlinkClick r:id="" action="ppaction://media"/>
            <a:extLst>
              <a:ext uri="{FF2B5EF4-FFF2-40B4-BE49-F238E27FC236}">
                <a16:creationId xmlns:a16="http://schemas.microsoft.com/office/drawing/2014/main" id="{DEEF2C0C-9963-44EC-AED4-61E8D54B6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4"/>
    </mc:Choice>
    <mc:Fallback xmlns="">
      <p:transition spd="slow" advTm="17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36551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Problem and Project </a:t>
            </a:r>
            <a:r>
              <a:rPr lang="en-US" altLang="zh-TW" b="1" dirty="0"/>
              <a:t>A</a:t>
            </a:r>
            <a:r>
              <a:rPr lang="zh-TW" b="1" dirty="0"/>
              <a:t>ims</a:t>
            </a:r>
            <a:endParaRPr b="1" dirty="0"/>
          </a:p>
        </p:txBody>
      </p:sp>
      <p:sp>
        <p:nvSpPr>
          <p:cNvPr id="96" name="Google Shape;96;p17"/>
          <p:cNvSpPr txBox="1">
            <a:spLocks noGrp="1"/>
          </p:cNvSpPr>
          <p:nvPr>
            <p:ph type="body" idx="1"/>
          </p:nvPr>
        </p:nvSpPr>
        <p:spPr>
          <a:xfrm>
            <a:off x="311700" y="1152475"/>
            <a:ext cx="8520600" cy="3469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zh-TW" dirty="0">
                <a:solidFill>
                  <a:schemeClr val="dk1"/>
                </a:solidFill>
              </a:rPr>
              <a:t>In the whole JOIN process, we only utilize ID columns and column for COUNT function </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zh-TW" dirty="0">
                <a:solidFill>
                  <a:schemeClr val="dk1"/>
                </a:solidFill>
              </a:rPr>
              <a:t>While we only need parts of the table, the JOIN clause may process all possibile combinations in the table</a:t>
            </a:r>
            <a:endParaRPr dirty="0">
              <a:solidFill>
                <a:schemeClr val="dk1"/>
              </a:solidFill>
            </a:endParaRPr>
          </a:p>
          <a:p>
            <a:pPr marL="0" lvl="0" indent="0" algn="l" rtl="0">
              <a:spcBef>
                <a:spcPts val="1200"/>
              </a:spcBef>
              <a:spcAft>
                <a:spcPts val="0"/>
              </a:spcAft>
              <a:buNone/>
            </a:pPr>
            <a:r>
              <a:rPr lang="zh-TW" dirty="0">
                <a:solidFill>
                  <a:schemeClr val="dk1"/>
                </a:solidFill>
              </a:rPr>
              <a:t>→ the unnecessary attributes are included and duplicated multiple times during JOIN process, consuming times and spaces</a:t>
            </a:r>
            <a:endParaRPr dirty="0">
              <a:solidFill>
                <a:schemeClr val="dk1"/>
              </a:solidFill>
            </a:endParaRPr>
          </a:p>
          <a:p>
            <a:pPr marL="457200" lvl="0" indent="-342900" algn="l" rtl="0">
              <a:spcBef>
                <a:spcPts val="1200"/>
              </a:spcBef>
              <a:spcAft>
                <a:spcPts val="0"/>
              </a:spcAft>
              <a:buClr>
                <a:schemeClr val="dk1"/>
              </a:buClr>
              <a:buSzPts val="1800"/>
              <a:buAutoNum type="arabicPeriod"/>
            </a:pPr>
            <a:r>
              <a:rPr lang="zh-TW" dirty="0">
                <a:solidFill>
                  <a:schemeClr val="dk1"/>
                </a:solidFill>
              </a:rPr>
              <a:t>We want to find an optimized method to make multi-table JOIN process efficiently.</a:t>
            </a:r>
            <a:endParaRPr dirty="0">
              <a:solidFill>
                <a:schemeClr val="dk1"/>
              </a:solidFill>
            </a:endParaRPr>
          </a:p>
        </p:txBody>
      </p:sp>
      <p:pic>
        <p:nvPicPr>
          <p:cNvPr id="5" name="音訊 4">
            <a:hlinkClick r:id="" action="ppaction://media"/>
            <a:extLst>
              <a:ext uri="{FF2B5EF4-FFF2-40B4-BE49-F238E27FC236}">
                <a16:creationId xmlns:a16="http://schemas.microsoft.com/office/drawing/2014/main" id="{A1670910-C5AC-4146-8FCE-1548F82508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285"/>
    </mc:Choice>
    <mc:Fallback xmlns="">
      <p:transition spd="slow" advTm="1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MySQL join implementation: Nested-Loop Join- O(MN)</a:t>
            </a:r>
            <a:endParaRPr b="1" dirty="0"/>
          </a:p>
          <a:p>
            <a:pPr marL="0" lvl="0" indent="0" algn="l" rtl="0">
              <a:spcBef>
                <a:spcPts val="0"/>
              </a:spcBef>
              <a:spcAft>
                <a:spcPts val="0"/>
              </a:spcAft>
              <a:buNone/>
            </a:pPr>
            <a:endParaRPr b="1"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sp>
        <p:nvSpPr>
          <p:cNvPr id="102" name="Google Shape;102;p18"/>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Simple Nested-Loop Join </a:t>
            </a:r>
            <a:endParaRPr/>
          </a:p>
        </p:txBody>
      </p:sp>
      <p:pic>
        <p:nvPicPr>
          <p:cNvPr id="103" name="Google Shape;103;p18"/>
          <p:cNvPicPr preferRelativeResize="0"/>
          <p:nvPr/>
        </p:nvPicPr>
        <p:blipFill>
          <a:blip r:embed="rId5">
            <a:alphaModFix/>
          </a:blip>
          <a:stretch>
            <a:fillRect/>
          </a:stretch>
        </p:blipFill>
        <p:spPr>
          <a:xfrm>
            <a:off x="711151" y="1500175"/>
            <a:ext cx="3586325" cy="1717526"/>
          </a:xfrm>
          <a:prstGeom prst="rect">
            <a:avLst/>
          </a:prstGeom>
          <a:noFill/>
          <a:ln>
            <a:noFill/>
          </a:ln>
        </p:spPr>
      </p:pic>
      <p:sp>
        <p:nvSpPr>
          <p:cNvPr id="104" name="Google Shape;104;p18"/>
          <p:cNvSpPr txBox="1">
            <a:spLocks noGrp="1"/>
          </p:cNvSpPr>
          <p:nvPr>
            <p:ph type="body" idx="1"/>
          </p:nvPr>
        </p:nvSpPr>
        <p:spPr>
          <a:xfrm>
            <a:off x="311700" y="3011050"/>
            <a:ext cx="85206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Index Nested-Loop Join</a:t>
            </a:r>
            <a:endParaRPr/>
          </a:p>
        </p:txBody>
      </p:sp>
      <p:sp>
        <p:nvSpPr>
          <p:cNvPr id="105" name="Google Shape;105;p18"/>
          <p:cNvSpPr txBox="1">
            <a:spLocks noGrp="1"/>
          </p:cNvSpPr>
          <p:nvPr>
            <p:ph type="body" idx="1"/>
          </p:nvPr>
        </p:nvSpPr>
        <p:spPr>
          <a:xfrm>
            <a:off x="4781425" y="1079875"/>
            <a:ext cx="85206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dirty="0"/>
              <a:t>Block Nested-Loop Join</a:t>
            </a:r>
            <a:endParaRPr dirty="0"/>
          </a:p>
        </p:txBody>
      </p:sp>
      <p:pic>
        <p:nvPicPr>
          <p:cNvPr id="106" name="Google Shape;106;p18"/>
          <p:cNvPicPr preferRelativeResize="0"/>
          <p:nvPr/>
        </p:nvPicPr>
        <p:blipFill>
          <a:blip r:embed="rId6">
            <a:alphaModFix/>
          </a:blip>
          <a:stretch>
            <a:fillRect/>
          </a:stretch>
        </p:blipFill>
        <p:spPr>
          <a:xfrm>
            <a:off x="662626" y="3387800"/>
            <a:ext cx="3586319" cy="1630975"/>
          </a:xfrm>
          <a:prstGeom prst="rect">
            <a:avLst/>
          </a:prstGeom>
          <a:noFill/>
          <a:ln>
            <a:noFill/>
          </a:ln>
        </p:spPr>
      </p:pic>
      <p:pic>
        <p:nvPicPr>
          <p:cNvPr id="107" name="Google Shape;107;p18"/>
          <p:cNvPicPr preferRelativeResize="0"/>
          <p:nvPr/>
        </p:nvPicPr>
        <p:blipFill>
          <a:blip r:embed="rId7">
            <a:alphaModFix/>
          </a:blip>
          <a:stretch>
            <a:fillRect/>
          </a:stretch>
        </p:blipFill>
        <p:spPr>
          <a:xfrm>
            <a:off x="5004583" y="1500175"/>
            <a:ext cx="3928591" cy="1717525"/>
          </a:xfrm>
          <a:prstGeom prst="rect">
            <a:avLst/>
          </a:prstGeom>
          <a:noFill/>
          <a:ln>
            <a:noFill/>
          </a:ln>
        </p:spPr>
      </p:pic>
      <p:pic>
        <p:nvPicPr>
          <p:cNvPr id="13" name="音訊 12">
            <a:hlinkClick r:id="" action="ppaction://media"/>
            <a:extLst>
              <a:ext uri="{FF2B5EF4-FFF2-40B4-BE49-F238E27FC236}">
                <a16:creationId xmlns:a16="http://schemas.microsoft.com/office/drawing/2014/main" id="{6DCE753F-ECA4-4F32-A5C6-8AECF4C37F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453"/>
    </mc:Choice>
    <mc:Fallback xmlns="">
      <p:transition spd="slow" advTm="23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Simple Nested-Loop Join </a:t>
            </a:r>
            <a:endParaRPr b="1" dirty="0"/>
          </a:p>
          <a:p>
            <a:pPr marL="0" lvl="0" indent="0" algn="l" rtl="0">
              <a:spcBef>
                <a:spcPts val="0"/>
              </a:spcBef>
              <a:spcAft>
                <a:spcPts val="0"/>
              </a:spcAft>
              <a:buNone/>
            </a:pPr>
            <a:endParaRPr dirty="0"/>
          </a:p>
        </p:txBody>
      </p:sp>
      <p:pic>
        <p:nvPicPr>
          <p:cNvPr id="113" name="Google Shape;113;p19"/>
          <p:cNvPicPr preferRelativeResize="0"/>
          <p:nvPr/>
        </p:nvPicPr>
        <p:blipFill rotWithShape="1">
          <a:blip r:embed="rId5">
            <a:alphaModFix/>
          </a:blip>
          <a:srcRect t="13971"/>
          <a:stretch/>
        </p:blipFill>
        <p:spPr>
          <a:xfrm>
            <a:off x="1016250" y="1273350"/>
            <a:ext cx="7111500" cy="3441400"/>
          </a:xfrm>
          <a:prstGeom prst="rect">
            <a:avLst/>
          </a:prstGeom>
          <a:noFill/>
          <a:ln>
            <a:noFill/>
          </a:ln>
        </p:spPr>
      </p:pic>
      <p:pic>
        <p:nvPicPr>
          <p:cNvPr id="6" name="音訊 5">
            <a:hlinkClick r:id="" action="ppaction://media"/>
            <a:extLst>
              <a:ext uri="{FF2B5EF4-FFF2-40B4-BE49-F238E27FC236}">
                <a16:creationId xmlns:a16="http://schemas.microsoft.com/office/drawing/2014/main" id="{F63756B2-5600-44B4-A3AE-FF5A6291D6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46"/>
    </mc:Choice>
    <mc:Fallback xmlns="">
      <p:transition spd="slow" advTm="12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Index Nested-Loop Join</a:t>
            </a:r>
            <a:endParaRPr b="1" dirty="0"/>
          </a:p>
        </p:txBody>
      </p:sp>
      <p:pic>
        <p:nvPicPr>
          <p:cNvPr id="119" name="Google Shape;119;p20"/>
          <p:cNvPicPr preferRelativeResize="0"/>
          <p:nvPr/>
        </p:nvPicPr>
        <p:blipFill rotWithShape="1">
          <a:blip r:embed="rId5">
            <a:alphaModFix/>
          </a:blip>
          <a:srcRect t="14199"/>
          <a:stretch/>
        </p:blipFill>
        <p:spPr>
          <a:xfrm>
            <a:off x="831525" y="1164225"/>
            <a:ext cx="7063775" cy="3409275"/>
          </a:xfrm>
          <a:prstGeom prst="rect">
            <a:avLst/>
          </a:prstGeom>
          <a:noFill/>
          <a:ln>
            <a:noFill/>
          </a:ln>
        </p:spPr>
      </p:pic>
      <p:pic>
        <p:nvPicPr>
          <p:cNvPr id="3" name="音訊 2">
            <a:hlinkClick r:id="" action="ppaction://media"/>
            <a:extLst>
              <a:ext uri="{FF2B5EF4-FFF2-40B4-BE49-F238E27FC236}">
                <a16:creationId xmlns:a16="http://schemas.microsoft.com/office/drawing/2014/main" id="{462088D4-C122-4AEC-8B60-9A6E58A1F9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33"/>
    </mc:Choice>
    <mc:Fallback xmlns="">
      <p:transition spd="slow" advTm="12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b="1" dirty="0"/>
              <a:t>Block Nested-Loop Join</a:t>
            </a:r>
            <a:endParaRPr b="1" dirty="0"/>
          </a:p>
        </p:txBody>
      </p:sp>
      <p:pic>
        <p:nvPicPr>
          <p:cNvPr id="125" name="Google Shape;125;p21"/>
          <p:cNvPicPr preferRelativeResize="0"/>
          <p:nvPr/>
        </p:nvPicPr>
        <p:blipFill>
          <a:blip r:embed="rId5">
            <a:alphaModFix/>
          </a:blip>
          <a:stretch>
            <a:fillRect/>
          </a:stretch>
        </p:blipFill>
        <p:spPr>
          <a:xfrm>
            <a:off x="2272825" y="1017725"/>
            <a:ext cx="4761750" cy="3830100"/>
          </a:xfrm>
          <a:prstGeom prst="rect">
            <a:avLst/>
          </a:prstGeom>
          <a:noFill/>
          <a:ln>
            <a:noFill/>
          </a:ln>
        </p:spPr>
      </p:pic>
      <p:pic>
        <p:nvPicPr>
          <p:cNvPr id="3" name="音訊 2">
            <a:hlinkClick r:id="" action="ppaction://media"/>
            <a:extLst>
              <a:ext uri="{FF2B5EF4-FFF2-40B4-BE49-F238E27FC236}">
                <a16:creationId xmlns:a16="http://schemas.microsoft.com/office/drawing/2014/main" id="{7E3C7817-8199-4A4C-B050-4445ECD4F4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91"/>
    </mc:Choice>
    <mc:Fallback xmlns="">
      <p:transition spd="slow" advTm="12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2480</Words>
  <Application>Microsoft Office PowerPoint</Application>
  <PresentationFormat>On-screen Show (16:9)</PresentationFormat>
  <Paragraphs>193</Paragraphs>
  <Slides>27</Slides>
  <Notes>27</Notes>
  <HiddenSlides>0</HiddenSlides>
  <MMClips>26</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Optimize Join Implementation for  All Version of MySQL </vt:lpstr>
      <vt:lpstr>JOIN clause in SQL</vt:lpstr>
      <vt:lpstr>Example: finding the A∩C among three tables</vt:lpstr>
      <vt:lpstr>SQL code for three table join</vt:lpstr>
      <vt:lpstr>Problem and Project Aims</vt:lpstr>
      <vt:lpstr>MySQL join implementation: Nested-Loop Join- O(MN)   </vt:lpstr>
      <vt:lpstr>Simple Nested-Loop Join  </vt:lpstr>
      <vt:lpstr>Index Nested-Loop Join</vt:lpstr>
      <vt:lpstr>Block Nested-Loop Join</vt:lpstr>
      <vt:lpstr>Sort-Merge Join - O(M + N) </vt:lpstr>
      <vt:lpstr>Hash Join - O(M + N) </vt:lpstr>
      <vt:lpstr>Broad Cast Join :    </vt:lpstr>
      <vt:lpstr>BroadCast Hash Join </vt:lpstr>
      <vt:lpstr>Adaptive Join</vt:lpstr>
      <vt:lpstr>PowerPoint Presentation</vt:lpstr>
      <vt:lpstr>Comparison  </vt:lpstr>
      <vt:lpstr>Methodology</vt:lpstr>
      <vt:lpstr>Methodology - Select and Store The Minimum Attributes</vt:lpstr>
      <vt:lpstr>Methodology - Select and Store The Minimum Attributes </vt:lpstr>
      <vt:lpstr>Methodology - Select and Store The Minimum Attributes  </vt:lpstr>
      <vt:lpstr>Methodology - Build Red-Black Tree for Join  </vt:lpstr>
      <vt:lpstr>Methodology - Save Data Reference  </vt:lpstr>
      <vt:lpstr>Methodology - Save Data Reference   </vt:lpstr>
      <vt:lpstr>Evaluation   </vt:lpstr>
      <vt:lpstr>Work Distribution</vt:lpstr>
      <vt:lpstr>PowerPoint Presentation</vt:lpstr>
      <vt:lpstr>Video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frozenkp.chen</cp:lastModifiedBy>
  <cp:revision>40</cp:revision>
  <dcterms:modified xsi:type="dcterms:W3CDTF">2023-06-19T05:05:04Z</dcterms:modified>
</cp:coreProperties>
</file>